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9" r:id="rId2"/>
    <p:sldId id="368" r:id="rId3"/>
    <p:sldId id="328" r:id="rId4"/>
    <p:sldId id="390" r:id="rId5"/>
    <p:sldId id="290" r:id="rId6"/>
    <p:sldId id="392" r:id="rId7"/>
    <p:sldId id="369" r:id="rId8"/>
    <p:sldId id="391" r:id="rId9"/>
    <p:sldId id="393" r:id="rId10"/>
    <p:sldId id="396" r:id="rId11"/>
    <p:sldId id="397" r:id="rId12"/>
    <p:sldId id="395" r:id="rId13"/>
    <p:sldId id="394" r:id="rId14"/>
    <p:sldId id="398" r:id="rId15"/>
    <p:sldId id="399" r:id="rId16"/>
    <p:sldId id="400" r:id="rId17"/>
    <p:sldId id="370" r:id="rId18"/>
    <p:sldId id="332" r:id="rId19"/>
    <p:sldId id="401" r:id="rId20"/>
    <p:sldId id="373" r:id="rId21"/>
    <p:sldId id="402" r:id="rId22"/>
    <p:sldId id="403" r:id="rId23"/>
    <p:sldId id="406" r:id="rId24"/>
    <p:sldId id="404" r:id="rId25"/>
    <p:sldId id="405" r:id="rId26"/>
    <p:sldId id="407" r:id="rId27"/>
    <p:sldId id="408" r:id="rId28"/>
    <p:sldId id="409" r:id="rId29"/>
    <p:sldId id="410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33"/>
      <p:bold r:id="rId34"/>
    </p:embeddedFont>
    <p:embeddedFont>
      <p:font typeface="KoPubWorld바탕체 Medium" panose="020F0502020204030204" pitchFamily="34" charset="0"/>
      <p:regular r:id="rId35"/>
      <p:bold r:id="rId36"/>
      <p:italic r:id="rId37"/>
      <p:boldItalic r:id="rId38"/>
    </p:embeddedFont>
    <p:embeddedFont>
      <p:font typeface="KOPUBWORLDDOTUM MEDIUM" pitchFamily="2" charset="-127"/>
      <p:regular r:id="rId39"/>
    </p:embeddedFont>
    <p:embeddedFont>
      <p:font typeface="KOPUBWORLDDOTUM MEDIUM" pitchFamily="2" charset="-127"/>
      <p:regular r:id="rId39"/>
    </p:embeddedFont>
    <p:embeddedFont>
      <p:font typeface="ONE 모바일고딕 Title" pitchFamily="2" charset="-127"/>
      <p:regular r:id="rId40"/>
    </p:embeddedFont>
    <p:embeddedFont>
      <p:font typeface="ONE Mobile Title" pitchFamily="2" charset="-127"/>
      <p:regular r:id="rId40"/>
    </p:embeddedFont>
    <p:embeddedFont>
      <p:font typeface="ONE Mobile Title OTF" pitchFamily="2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CE8"/>
    <a:srgbClr val="6785AE"/>
    <a:srgbClr val="BDCFF0"/>
    <a:srgbClr val="364E6F"/>
    <a:srgbClr val="243653"/>
    <a:srgbClr val="FF2F92"/>
    <a:srgbClr val="506890"/>
    <a:srgbClr val="F3F8FF"/>
    <a:srgbClr val="92AEE2"/>
    <a:srgbClr val="0615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2" autoAdjust="0"/>
    <p:restoredTop sz="81959" autoAdjust="0"/>
  </p:normalViewPr>
  <p:slideViewPr>
    <p:cSldViewPr snapToGrid="0">
      <p:cViewPr varScale="1">
        <p:scale>
          <a:sx n="117" d="100"/>
          <a:sy n="117" d="100"/>
        </p:scale>
        <p:origin x="-4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41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EB75ADF-2D52-2728-4D41-C8BFEA6099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D20540-485C-2158-C720-CD0BCEF221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D7B71-C864-C54D-A9BA-B434E97CCEB3}" type="datetimeFigureOut">
              <a:rPr kumimoji="1" lang="ko-KR" altLang="en-US" smtClean="0"/>
              <a:t>2025. 1. 10.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0CE067-3322-A935-0DA4-0A8860C96A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260F7-BE00-45BF-D635-AFDA07A6F0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0712C-055C-6D4F-97B3-674EA997F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468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AFA4-105B-437B-B1EA-D086FBF791D9}" type="datetimeFigureOut">
              <a:rPr lang="ko-KR" altLang="en-US" smtClean="0"/>
              <a:t>2025. 1. 10.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2C556-D4E5-454A-BB24-6E506DD2B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26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1DD-9123-03F6-EAD5-E623F9067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646538-9813-FEE1-3B6C-8BC18B596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F589A2-78B0-FDF8-AEA7-92E90B45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Optical Flow</a:t>
            </a:r>
            <a:r>
              <a:rPr lang="ko-KR" altLang="en-US" dirty="0" err="1"/>
              <a:t>를</a:t>
            </a:r>
            <a:r>
              <a:rPr lang="ko-KR" altLang="en-US" dirty="0"/>
              <a:t> 계산하려면 한 프레임에서 다음 프레임으로 픽셀이 얼마나</a:t>
            </a:r>
            <a:r>
              <a:rPr lang="en-US" altLang="ko-KR" dirty="0"/>
              <a:t>, </a:t>
            </a:r>
            <a:r>
              <a:rPr lang="ko-KR" altLang="en-US" dirty="0"/>
              <a:t>어디로 움직였는지 알아야 합</a:t>
            </a:r>
            <a:endParaRPr lang="en-US" altLang="ko-KR" dirty="0"/>
          </a:p>
          <a:p>
            <a:r>
              <a:rPr kumimoji="1" lang="en-US" altLang="ko-KR" dirty="0"/>
              <a:t>&gt;&gt;</a:t>
            </a:r>
            <a:r>
              <a:rPr kumimoji="1" lang="ko-KR" altLang="en-US" dirty="0"/>
              <a:t> 하지만 같은 색의 배경에서 움직이는 물체나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움직임이 빠르거나 장애물에 의해 픽셀이 가려지면 계산이 어려움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/>
              <a:t>움직임의 패턴을 부드럽게 유지하면서도 최대한 정확히 예측하는 방식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1FDEB-4B7F-EB43-4C02-90A27F96D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59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6738-19A3-4D64-529A-C0EA531F8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036DE6-7851-07C7-52E6-590CBC47F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967FF5-0C6D-D014-9195-514694515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Ken burns?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FA7416-CAA3-817B-24CC-A9770CAE8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962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BCED3-5FE5-C60E-00A8-7ED829180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53D1AD-B7DA-05D9-56A7-0A677B54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73EA18-2A90-E90A-559D-C492282A9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깊이 맵 추정 </a:t>
            </a:r>
            <a:r>
              <a:rPr kumimoji="1" lang="en-US" altLang="ko-KR" dirty="0"/>
              <a:t>&gt;&gt;</a:t>
            </a:r>
            <a:r>
              <a:rPr kumimoji="1" lang="ko-KR" altLang="en-US" dirty="0"/>
              <a:t> 여기서 파이는 사전 학습된 단일 이미지 깊이 추정 네트워크를 의미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가상 카메라 이동 </a:t>
            </a:r>
            <a:r>
              <a:rPr kumimoji="1" lang="en-US" altLang="ko-KR" dirty="0"/>
              <a:t>&gt;&gt; </a:t>
            </a:r>
            <a:br>
              <a:rPr kumimoji="1" lang="en-US" altLang="ko-KR" dirty="0"/>
            </a:br>
            <a:r>
              <a:rPr kumimoji="1" lang="en-US" altLang="ko-KR" dirty="0"/>
              <a:t>p0 : </a:t>
            </a:r>
            <a:r>
              <a:rPr kumimoji="1" lang="ko-KR" altLang="en-US" dirty="0"/>
              <a:t>첫번째 이미지의 픽셀 좌표 </a:t>
            </a:r>
            <a:br>
              <a:rPr kumimoji="1" lang="en-US" altLang="ko-KR" dirty="0"/>
            </a:br>
            <a:r>
              <a:rPr kumimoji="1" lang="en-US" altLang="ko-KR" dirty="0"/>
              <a:t>p1 : </a:t>
            </a:r>
            <a:r>
              <a:rPr kumimoji="1" lang="ko-KR" altLang="en-US" dirty="0"/>
              <a:t>새로운 뷰에서의 해당 픽셀의 위치</a:t>
            </a:r>
            <a:br>
              <a:rPr kumimoji="1" lang="en-US" altLang="ko-KR" dirty="0"/>
            </a:br>
            <a:r>
              <a:rPr kumimoji="1" lang="en-US" altLang="ko-KR" dirty="0"/>
              <a:t>K : </a:t>
            </a:r>
            <a:r>
              <a:rPr kumimoji="1" lang="ko-KR" altLang="en-US" dirty="0"/>
              <a:t>초점 및 거리 등 카메라 내부 매개변수 행렬</a:t>
            </a:r>
            <a:br>
              <a:rPr kumimoji="1" lang="en-US" altLang="ko-KR" dirty="0"/>
            </a:br>
            <a:r>
              <a:rPr kumimoji="1" lang="en-US" altLang="ko-KR" dirty="0"/>
              <a:t>T0&gt;1 : </a:t>
            </a:r>
            <a:r>
              <a:rPr kumimoji="1" lang="ko-KR" altLang="en-US" dirty="0"/>
              <a:t>첫번째 뷰에서 두번째 뷰로 이동을 나타내는 변환 행렬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검정일수록 카메라에 가까운 물체</a:t>
            </a:r>
            <a:endParaRPr kumimoji="1" lang="en-US" altLang="ko-KR" dirty="0"/>
          </a:p>
          <a:p>
            <a:r>
              <a:rPr kumimoji="1" lang="ko-KR" altLang="en-US" dirty="0"/>
              <a:t>이동 방향에 따른 색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8039D9-2A0C-C468-7403-559542C7A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2D02B-D982-438C-D292-EB652D024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D613EB-8725-620C-F1CA-3736D7B9C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A66091-88D2-96F0-E67A-ED9918786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" altLang="ko-KR" b="1" dirty="0"/>
              <a:t>Forward Warping</a:t>
            </a:r>
            <a:r>
              <a:rPr lang="en" altLang="ko-KR" dirty="0"/>
              <a:t>: </a:t>
            </a:r>
            <a:r>
              <a:rPr lang="ko-KR" altLang="en-US" dirty="0"/>
              <a:t>한 이미지의 픽셀 좌표를 가상 카메라 이동 후의 새로운 이미지로 투영하는 과정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br>
              <a:rPr lang="en-US" altLang="ko-KR" dirty="0"/>
            </a:br>
            <a:r>
              <a:rPr lang="en" altLang="ko-KR" b="1" dirty="0"/>
              <a:t>P</a:t>
            </a:r>
            <a:r>
              <a:rPr lang="en" altLang="ko-KR" dirty="0"/>
              <a:t>: </a:t>
            </a:r>
            <a:r>
              <a:rPr lang="ko-KR" altLang="en-US" dirty="0"/>
              <a:t>동일한 픽셀을 비교하여 데이터가 유지되었는지 여부를 나타냄</a:t>
            </a:r>
            <a:r>
              <a:rPr lang="en-US" altLang="ko-KR" dirty="0"/>
              <a:t>.</a:t>
            </a:r>
            <a:br>
              <a:rPr lang="en" altLang="ko-KR" b="1" dirty="0"/>
            </a:br>
            <a:br>
              <a:rPr lang="en" altLang="ko-KR" b="1" dirty="0"/>
            </a:br>
            <a:r>
              <a:rPr lang="en" altLang="ko-KR" b="1" dirty="0"/>
              <a:t>M</a:t>
            </a:r>
            <a:r>
              <a:rPr lang="en" altLang="ko-KR" dirty="0"/>
              <a:t>: </a:t>
            </a:r>
            <a:r>
              <a:rPr lang="ko-KR" altLang="en-US" dirty="0"/>
              <a:t>원래 이미지 </a:t>
            </a:r>
            <a:r>
              <a:rPr lang="en" altLang="ko-KR" dirty="0"/>
              <a:t>I0I_0I0​</a:t>
            </a:r>
            <a:r>
              <a:rPr lang="ko-KR" altLang="en-US" dirty="0"/>
              <a:t>의 픽셀 마스크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" altLang="ko-KR" b="1" dirty="0"/>
              <a:t>M′</a:t>
            </a:r>
            <a:r>
              <a:rPr lang="en" altLang="ko-KR" dirty="0"/>
              <a:t>: Forward Warping </a:t>
            </a:r>
            <a:r>
              <a:rPr lang="ko-KR" altLang="en-US" dirty="0"/>
              <a:t>후 </a:t>
            </a:r>
            <a:r>
              <a:rPr lang="ko-KR" altLang="en-US" dirty="0" err="1"/>
              <a:t>재투영된</a:t>
            </a:r>
            <a:r>
              <a:rPr lang="ko-KR" altLang="en-US" dirty="0"/>
              <a:t> 이미지의 픽셀 마스크</a:t>
            </a:r>
            <a:br>
              <a:rPr lang="en" altLang="ko-KR" b="1" dirty="0"/>
            </a:br>
            <a:r>
              <a:rPr lang="en" altLang="ko-KR" b="1" dirty="0"/>
              <a:t>H′</a:t>
            </a:r>
            <a:r>
              <a:rPr lang="en" altLang="ko-KR" dirty="0"/>
              <a:t>: </a:t>
            </a:r>
            <a:r>
              <a:rPr lang="ko-KR" altLang="en-US" dirty="0"/>
              <a:t>최종 공백 마스크로</a:t>
            </a:r>
            <a:r>
              <a:rPr lang="en-US" altLang="ko-KR" dirty="0"/>
              <a:t>, </a:t>
            </a:r>
            <a:r>
              <a:rPr lang="ko-KR" altLang="en-US" dirty="0"/>
              <a:t>공백 영역을 식별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072940-535A-650F-9FD5-010FFC140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66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ACC43-1AE6-9FF0-6D99-833A0860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108EB9-9F59-094B-6D92-22A9A3591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F06283-8380-5C13-8BF9-A2F83955A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A : </a:t>
            </a:r>
            <a:r>
              <a:rPr kumimoji="1" lang="ko-KR" altLang="en-US" dirty="0"/>
              <a:t>원본 이미지에서 </a:t>
            </a:r>
            <a:r>
              <a:rPr kumimoji="1" lang="en-US" altLang="ko-KR" dirty="0"/>
              <a:t>Forward warping</a:t>
            </a:r>
            <a:r>
              <a:rPr kumimoji="1" lang="ko-KR" altLang="en-US" dirty="0"/>
              <a:t>을 통해 새로운 뷰로 생성된 이미지</a:t>
            </a:r>
            <a:br>
              <a:rPr kumimoji="1" lang="en-US" altLang="ko-KR" dirty="0"/>
            </a:br>
            <a:r>
              <a:rPr kumimoji="1" lang="en-US" altLang="ko-KR" dirty="0"/>
              <a:t>B : a</a:t>
            </a:r>
            <a:r>
              <a:rPr kumimoji="1" lang="ko-KR" altLang="en-US" dirty="0"/>
              <a:t>의 초기 공백 마스크</a:t>
            </a:r>
            <a:r>
              <a:rPr kumimoji="1" lang="en-US" altLang="ko-KR" dirty="0"/>
              <a:t>(</a:t>
            </a:r>
            <a:r>
              <a:rPr kumimoji="1" lang="ko-KR" altLang="en-US" dirty="0"/>
              <a:t>공백을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투영된 픽셀은 </a:t>
            </a:r>
            <a:r>
              <a:rPr kumimoji="1" lang="en-US" altLang="ko-KR" dirty="0"/>
              <a:t>1)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&gt;&gt;</a:t>
            </a:r>
            <a:r>
              <a:rPr kumimoji="1" lang="ko-KR" altLang="en-US" dirty="0"/>
              <a:t> 경계가 제대로 표현되지 않음</a:t>
            </a:r>
            <a:br>
              <a:rPr kumimoji="1" lang="en-US" altLang="ko-KR" dirty="0"/>
            </a:br>
            <a:r>
              <a:rPr kumimoji="1" lang="en-US" altLang="ko-KR" dirty="0"/>
              <a:t>C : </a:t>
            </a:r>
            <a:r>
              <a:rPr kumimoji="1" lang="ko-KR" altLang="en-US" dirty="0"/>
              <a:t>초기 </a:t>
            </a:r>
            <a:r>
              <a:rPr kumimoji="1" lang="en-US" altLang="ko-KR" dirty="0" err="1"/>
              <a:t>impainting</a:t>
            </a:r>
            <a:r>
              <a:rPr kumimoji="1" lang="en-US" altLang="ko-KR" dirty="0"/>
              <a:t> </a:t>
            </a:r>
            <a:r>
              <a:rPr kumimoji="1" lang="ko-KR" altLang="en-US" dirty="0"/>
              <a:t>결과 </a:t>
            </a:r>
            <a:r>
              <a:rPr kumimoji="1" lang="en-US" altLang="ko-KR" dirty="0"/>
              <a:t>&gt;&gt;</a:t>
            </a:r>
            <a:r>
              <a:rPr kumimoji="1" lang="ko-KR" altLang="en-US" dirty="0"/>
              <a:t> 일부 공백은 채워졌지만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여전히 머리카락부분이 우산과 혼합되어 자연스럽지 못함</a:t>
            </a:r>
            <a:br>
              <a:rPr kumimoji="1" lang="en-US" altLang="ko-KR" dirty="0"/>
            </a:br>
            <a:r>
              <a:rPr kumimoji="1" lang="en-US" altLang="ko-KR" dirty="0"/>
              <a:t>D : </a:t>
            </a:r>
            <a:r>
              <a:rPr kumimoji="1" lang="ko-KR" altLang="en-US" dirty="0"/>
              <a:t>추가적인 마스크 계산 과정을 거친 공백 마스크</a:t>
            </a:r>
            <a:r>
              <a:rPr kumimoji="1" lang="en-US" altLang="ko-KR" dirty="0"/>
              <a:t>H </a:t>
            </a:r>
            <a:r>
              <a:rPr kumimoji="1" lang="ko-KR" altLang="en-US" dirty="0"/>
              <a:t>프라임 생성</a:t>
            </a:r>
            <a:br>
              <a:rPr kumimoji="1" lang="en-US" altLang="ko-KR" dirty="0"/>
            </a:br>
            <a:r>
              <a:rPr kumimoji="1" lang="en-US" altLang="ko-KR" dirty="0"/>
              <a:t>E : H</a:t>
            </a:r>
            <a:r>
              <a:rPr kumimoji="1" lang="ko-KR" altLang="en-US" dirty="0"/>
              <a:t>프라임 마스크를 통해 공백이 </a:t>
            </a:r>
            <a:r>
              <a:rPr kumimoji="1" lang="ko-KR" altLang="en-US" dirty="0" err="1"/>
              <a:t>매꿔지고</a:t>
            </a:r>
            <a:r>
              <a:rPr kumimoji="1" lang="ko-KR" altLang="en-US" dirty="0"/>
              <a:t> 객체와 배경의 경계가 자연스럽게 처리된 최종 결과물</a:t>
            </a:r>
            <a:br>
              <a:rPr kumimoji="1" lang="en-US" altLang="ko-KR" dirty="0"/>
            </a:b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A848-2948-A093-9210-7269A0FC5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09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65C32-0AA3-BBAB-D535-EFAD4145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0C596A-B2C2-BC68-3F97-E1D1CBE647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9DF9D-4679-E821-24B7-A27786F14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객체 분리</a:t>
            </a:r>
            <a:br>
              <a:rPr kumimoji="1" lang="en-US" altLang="ko-KR" dirty="0"/>
            </a:br>
            <a:r>
              <a:rPr kumimoji="1" lang="ko-KR" altLang="en-US" dirty="0"/>
              <a:t>파이는 이미지에 있는 모든 객체의 집합</a:t>
            </a:r>
            <a:br>
              <a:rPr kumimoji="1" lang="en-US" altLang="ko-KR" dirty="0"/>
            </a:br>
            <a:r>
              <a:rPr kumimoji="1" lang="ko-KR" altLang="en-US" dirty="0"/>
              <a:t>파이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는 집합에 포함된 개별 객체</a:t>
            </a:r>
            <a:br>
              <a:rPr kumimoji="1" lang="en-US" altLang="ko-KR" dirty="0"/>
            </a:br>
            <a:r>
              <a:rPr kumimoji="1" lang="en-US" altLang="ko-KR" dirty="0" err="1"/>
              <a:t>i</a:t>
            </a:r>
            <a:r>
              <a:rPr kumimoji="1" lang="en-US" altLang="ko-KR" dirty="0"/>
              <a:t>~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까지 각 객체를 식별하는 고유 인덱스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오메가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이미지 </a:t>
            </a:r>
            <a:r>
              <a:rPr kumimoji="1" lang="en-US" altLang="ko-KR" dirty="0"/>
              <a:t>I</a:t>
            </a:r>
            <a:r>
              <a:rPr kumimoji="1" lang="ko-KR" altLang="en-US" dirty="0"/>
              <a:t>에서 객체 추출하는 </a:t>
            </a:r>
            <a:r>
              <a:rPr kumimoji="1" lang="ko-KR" altLang="en-US" dirty="0" err="1"/>
              <a:t>세그멘테이션</a:t>
            </a:r>
            <a:r>
              <a:rPr kumimoji="1" lang="ko-KR" altLang="en-US" dirty="0"/>
              <a:t> 네트워크</a:t>
            </a:r>
            <a:br>
              <a:rPr kumimoji="1" lang="en-US" altLang="ko-KR" dirty="0"/>
            </a:br>
            <a:br>
              <a:rPr kumimoji="1" lang="en-US" altLang="ko-KR" dirty="0"/>
            </a:b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546B74-435C-4AE6-5BF4-0D57AEE16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99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1D4FE-F024-8790-7BCB-E6789764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3158F2-5797-EE65-E00A-DA90EE1FB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3690AB-921F-CBAF-5A4C-A3FDC6457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D6C47D-F370-95BE-7C32-3004BDB2D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4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91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C3391-2FEC-7005-2879-2F79EF0B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3D0BA6-0EF0-32F8-51DA-2AF0B811F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C687BC-919A-4219-B088-67D06A126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80EB5-1FDC-CB0A-BADE-A9B1B9256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50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목적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" altLang="ko-KR" dirty="0" err="1"/>
              <a:t>Depthstillation</a:t>
            </a:r>
            <a:r>
              <a:rPr lang="en" altLang="ko-KR" dirty="0"/>
              <a:t> </a:t>
            </a:r>
            <a:r>
              <a:rPr lang="ko-KR" altLang="en-US" dirty="0"/>
              <a:t>파이프라인의 구성 요소</a:t>
            </a:r>
            <a:r>
              <a:rPr lang="en-US" altLang="ko-KR" dirty="0"/>
              <a:t>(</a:t>
            </a:r>
            <a:r>
              <a:rPr lang="ko-KR" altLang="en-US" dirty="0"/>
              <a:t>깊이 추정</a:t>
            </a:r>
            <a:r>
              <a:rPr lang="en-US" altLang="ko-KR" dirty="0"/>
              <a:t>, </a:t>
            </a:r>
            <a:r>
              <a:rPr lang="ko-KR" altLang="en-US" dirty="0"/>
              <a:t>공백 채우기</a:t>
            </a:r>
            <a:r>
              <a:rPr lang="en-US" altLang="ko-KR" dirty="0"/>
              <a:t>, </a:t>
            </a:r>
            <a:r>
              <a:rPr lang="ko-KR" altLang="en-US" dirty="0"/>
              <a:t>독립적 객체 움직임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" altLang="ko-KR" dirty="0"/>
              <a:t>Optical Flow </a:t>
            </a:r>
            <a:r>
              <a:rPr lang="ko-KR" altLang="en-US" dirty="0"/>
              <a:t>학습 성능에 미치는 영향을 분석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Depthest</a:t>
            </a:r>
            <a:r>
              <a:rPr kumimoji="1" lang="en-US" altLang="ko-KR" dirty="0"/>
              <a:t> : </a:t>
            </a:r>
            <a:r>
              <a:rPr kumimoji="1" lang="ko-KR" altLang="en-US" dirty="0"/>
              <a:t>깊이 추정 여부</a:t>
            </a:r>
            <a:endParaRPr kumimoji="1" lang="en-US" altLang="ko-KR" dirty="0"/>
          </a:p>
          <a:p>
            <a:r>
              <a:rPr kumimoji="1" lang="en-US" altLang="ko-KR" dirty="0"/>
              <a:t>Hole filling : </a:t>
            </a:r>
            <a:r>
              <a:rPr kumimoji="1" lang="ko-KR" altLang="en-US" dirty="0"/>
              <a:t>공백 채우기 여부</a:t>
            </a:r>
            <a:endParaRPr kumimoji="1" lang="en-US" altLang="ko-KR" dirty="0"/>
          </a:p>
          <a:p>
            <a:r>
              <a:rPr kumimoji="1" lang="en-US" altLang="ko-KR" dirty="0"/>
              <a:t>Moving Objects  : </a:t>
            </a:r>
            <a:r>
              <a:rPr kumimoji="1" lang="ko-KR" altLang="en-US" dirty="0"/>
              <a:t>독립 움직임 시뮬레이션 여부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60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E77C-C5F9-B4F2-BA50-463EEF34E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D689DC-27C7-6B8A-9B36-CBE2F8E0C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0FAC3B-33E1-04A5-97F9-6C79C2710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95E5BC-7BB3-156D-517E-793D4DD10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32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9A0B-E7F7-7925-23B3-D27E5B208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683FC7-57C8-82BC-EE15-B9910CF57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B6A8DF-2D31-E027-86E1-E9EE7F877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(A) No depth</a:t>
            </a:r>
            <a:r>
              <a:rPr lang="en" altLang="ko-KR" dirty="0"/>
              <a:t>:</a:t>
            </a:r>
            <a:r>
              <a:rPr lang="ko-KR" altLang="en-US" dirty="0"/>
              <a:t>깊이 추정을 사용하지 않음</a:t>
            </a:r>
            <a:r>
              <a:rPr lang="en-US" altLang="ko-KR" dirty="0"/>
              <a:t>(</a:t>
            </a:r>
            <a:r>
              <a:rPr lang="ko-KR" altLang="en-US" dirty="0"/>
              <a:t>모든 픽셀에 동일한 깊이를 설정</a:t>
            </a:r>
            <a:r>
              <a:rPr lang="en-US" altLang="ko-K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(</a:t>
            </a:r>
            <a:r>
              <a:rPr lang="en" altLang="ko-KR" b="1" dirty="0"/>
              <a:t>B) </a:t>
            </a:r>
            <a:r>
              <a:rPr lang="en" altLang="ko-KR" b="1" dirty="0" err="1"/>
              <a:t>MegaDepth</a:t>
            </a:r>
            <a:r>
              <a:rPr lang="en" altLang="ko-KR" dirty="0" err="1"/>
              <a:t>:MegaDepth</a:t>
            </a:r>
            <a:r>
              <a:rPr lang="en" altLang="ko-KR" dirty="0"/>
              <a:t>(</a:t>
            </a:r>
            <a:r>
              <a:rPr lang="ko-KR" altLang="en-US" dirty="0"/>
              <a:t>사전 학습된 깊이 추정 모델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사용하여 깊이 맵 생성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(</a:t>
            </a:r>
            <a:r>
              <a:rPr lang="en" altLang="ko-KR" b="1" dirty="0"/>
              <a:t>C) </a:t>
            </a:r>
            <a:r>
              <a:rPr lang="en" altLang="ko-KR" b="1" dirty="0" err="1"/>
              <a:t>MiDaS</a:t>
            </a:r>
            <a:r>
              <a:rPr lang="en" altLang="ko-KR" dirty="0" err="1"/>
              <a:t>:MiDaS</a:t>
            </a:r>
            <a:r>
              <a:rPr lang="en" altLang="ko-KR" dirty="0"/>
              <a:t>(</a:t>
            </a:r>
            <a:r>
              <a:rPr lang="ko-KR" altLang="en-US" dirty="0"/>
              <a:t>다양한 데이터셋에서 학습된 깊이 추정 모델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사용하여 깊이 맵 생성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A65452-24A0-7707-0A74-8A9F67BBD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83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48369-A8D7-A20A-CBDC-FB7F42674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796B0-40B2-94A7-FECC-F19A2176C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313CF5-E7BE-F0F7-F07B-61AFC0D25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이미지에서 생성된 가상 카메라 움직임 종류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5)</a:t>
            </a:r>
            <a:r>
              <a:rPr kumimoji="1" lang="ko-KR" altLang="en-US" dirty="0"/>
              <a:t>가 미치는 영향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많을수록 좋다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83CFF-6A98-5BC5-743E-71D394AA0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7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29B8-1EBA-AAC8-1A33-3F000EBA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CD001E-A8C0-4BF0-6C61-950DC6443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097FD3-3A20-7078-5477-F9E9CDAAC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가로로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줄은 </a:t>
            </a:r>
            <a:r>
              <a:rPr kumimoji="1" lang="en-US" altLang="ko-KR" dirty="0"/>
              <a:t>optical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나타낸 줄</a:t>
            </a:r>
            <a:endParaRPr kumimoji="1" lang="en-US" altLang="ko-KR" dirty="0"/>
          </a:p>
          <a:p>
            <a:r>
              <a:rPr kumimoji="1" lang="en-US" altLang="ko-KR" dirty="0"/>
              <a:t>2,4</a:t>
            </a:r>
            <a:r>
              <a:rPr kumimoji="1" lang="ko-KR" altLang="en-US" dirty="0"/>
              <a:t>번째 줄은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epe</a:t>
            </a:r>
            <a:r>
              <a:rPr kumimoji="1" lang="en-US" altLang="ko-KR" dirty="0"/>
              <a:t> </a:t>
            </a:r>
            <a:r>
              <a:rPr kumimoji="1" lang="ko-KR" altLang="en-US" dirty="0"/>
              <a:t>유클리드 오차</a:t>
            </a:r>
            <a:r>
              <a:rPr kumimoji="1" lang="en-US" altLang="ko-KR" dirty="0"/>
              <a:t>(</a:t>
            </a:r>
            <a:r>
              <a:rPr kumimoji="1" lang="ko-KR" altLang="en-US" dirty="0"/>
              <a:t>흰색일수록 오류가 작음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pPr marL="228600" indent="-228600">
              <a:buAutoNum type="alphaUcParenR"/>
            </a:pPr>
            <a:r>
              <a:rPr kumimoji="1" lang="ko-KR" altLang="en-US" dirty="0"/>
              <a:t>실제 장면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ground truth</a:t>
            </a:r>
            <a:r>
              <a:rPr kumimoji="1" lang="ko-KR" altLang="en-US" dirty="0"/>
              <a:t> 시각화</a:t>
            </a:r>
            <a:r>
              <a:rPr kumimoji="1" lang="en-US" altLang="ko-KR" dirty="0"/>
              <a:t>(</a:t>
            </a:r>
            <a:r>
              <a:rPr kumimoji="1" lang="ko-KR" altLang="en-US" dirty="0"/>
              <a:t>움직임 방향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표현</a:t>
            </a:r>
            <a:r>
              <a:rPr kumimoji="1" lang="en-US" altLang="ko-KR" dirty="0"/>
              <a:t>/</a:t>
            </a:r>
            <a:r>
              <a:rPr kumimoji="1" lang="ko-KR" altLang="en-US" dirty="0"/>
              <a:t>실제</a:t>
            </a:r>
            <a:r>
              <a:rPr kumimoji="1" lang="en-US" altLang="ko-KR" dirty="0"/>
              <a:t>/ground truth</a:t>
            </a:r>
          </a:p>
          <a:p>
            <a:pPr marL="228600" indent="-228600">
              <a:buAutoNum type="alphaUcParenR"/>
            </a:pPr>
            <a:endParaRPr kumimoji="1" lang="en-US" altLang="ko-KR" dirty="0"/>
          </a:p>
          <a:p>
            <a:pPr marL="228600" indent="-228600">
              <a:buAutoNum type="alphaUcParenR"/>
            </a:pPr>
            <a:r>
              <a:rPr kumimoji="1" lang="en-US" altLang="ko-KR" dirty="0"/>
              <a:t>Flying chairs</a:t>
            </a:r>
            <a:r>
              <a:rPr kumimoji="1" lang="ko-KR" altLang="en-US" dirty="0"/>
              <a:t>데이터셋으로 학습된 </a:t>
            </a:r>
            <a:r>
              <a:rPr kumimoji="1" lang="en-US" altLang="ko-KR" dirty="0"/>
              <a:t>RAFT </a:t>
            </a:r>
            <a:r>
              <a:rPr kumimoji="1" lang="ko-KR" altLang="en-US" dirty="0"/>
              <a:t>모델 결과</a:t>
            </a:r>
            <a:endParaRPr kumimoji="1" lang="en-US" altLang="ko-KR" dirty="0"/>
          </a:p>
          <a:p>
            <a:pPr marL="228600" indent="-228600">
              <a:buAutoNum type="alphaUcParenR"/>
            </a:pPr>
            <a:r>
              <a:rPr kumimoji="1" lang="en-US" altLang="ko-KR" dirty="0"/>
              <a:t>Flying chairs &gt; flying things 3d</a:t>
            </a:r>
            <a:r>
              <a:rPr kumimoji="1" lang="ko-KR" altLang="en-US" dirty="0"/>
              <a:t>로 연속 학습한 </a:t>
            </a:r>
            <a:r>
              <a:rPr kumimoji="1" lang="en-US" altLang="ko-KR" dirty="0"/>
              <a:t>RAFT</a:t>
            </a:r>
            <a:r>
              <a:rPr kumimoji="1" lang="ko-KR" altLang="en-US" dirty="0"/>
              <a:t>모델</a:t>
            </a:r>
            <a:endParaRPr kumimoji="1" lang="en-US" altLang="ko-KR" dirty="0"/>
          </a:p>
          <a:p>
            <a:pPr marL="228600" indent="-228600">
              <a:buAutoNum type="alphaUcParenR"/>
            </a:pPr>
            <a:r>
              <a:rPr lang="en" altLang="ko-KR" dirty="0" err="1"/>
              <a:t>Depthstillation</a:t>
            </a:r>
            <a:r>
              <a:rPr lang="ko-KR" altLang="en-US" dirty="0" err="1"/>
              <a:t>으로</a:t>
            </a:r>
            <a:r>
              <a:rPr lang="ko-KR" altLang="en-US" dirty="0"/>
              <a:t> 생성된 </a:t>
            </a:r>
            <a:r>
              <a:rPr lang="en" altLang="ko-KR" b="1" dirty="0" err="1"/>
              <a:t>dCOCO</a:t>
            </a:r>
            <a:r>
              <a:rPr lang="en" altLang="ko-KR" b="1" dirty="0"/>
              <a:t> </a:t>
            </a:r>
            <a:r>
              <a:rPr lang="ko-KR" altLang="en-US" b="1" dirty="0"/>
              <a:t>데이터셋</a:t>
            </a:r>
            <a:r>
              <a:rPr lang="ko-KR" altLang="en-US" dirty="0"/>
              <a:t>으로 학습된 </a:t>
            </a:r>
            <a:r>
              <a:rPr lang="en" altLang="ko-KR" dirty="0"/>
              <a:t>RAFT 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228600" indent="-228600">
              <a:buAutoNum type="alphaUcParenR"/>
            </a:pPr>
            <a:r>
              <a:rPr lang="en" altLang="ko-KR" dirty="0" err="1"/>
              <a:t>FlyingChairs</a:t>
            </a:r>
            <a:r>
              <a:rPr lang="en" altLang="ko-KR" dirty="0"/>
              <a:t>, FlyingThings3D, </a:t>
            </a:r>
            <a:r>
              <a:rPr lang="ko-KR" altLang="en-US" dirty="0"/>
              <a:t>그리고 </a:t>
            </a:r>
            <a:r>
              <a:rPr lang="en" altLang="ko-KR" b="1" dirty="0" err="1"/>
              <a:t>dCOCO</a:t>
            </a:r>
            <a:r>
              <a:rPr lang="en" altLang="ko-KR" dirty="0"/>
              <a:t> </a:t>
            </a:r>
            <a:r>
              <a:rPr lang="ko-KR" altLang="en-US" dirty="0"/>
              <a:t>데이터셋을 순차적으로 학습한 </a:t>
            </a:r>
            <a:r>
              <a:rPr lang="en" altLang="ko-KR" dirty="0"/>
              <a:t>RAFT </a:t>
            </a:r>
            <a:r>
              <a:rPr lang="ko-KR" altLang="en-US" dirty="0"/>
              <a:t>모델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pPr marL="228600" indent="-228600">
              <a:buAutoNum type="alphaUcParenR"/>
            </a:pPr>
            <a:endParaRPr kumimoji="1" lang="en-US" altLang="ko-KR" dirty="0"/>
          </a:p>
          <a:p>
            <a:pPr marL="228600" indent="-228600">
              <a:buAutoNum type="alphaUcParenR"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486B1E-10C1-5D61-F473-F300F0C24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57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1221A-A341-A1AE-3C3F-8A0CB479E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31F8F2-45D8-1CDE-4651-CAD314779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E434BC-1799-81C9-EB88-86477FB22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이미지에서 생성된 가상 카메라 움직임 종류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5)</a:t>
            </a:r>
            <a:r>
              <a:rPr kumimoji="1" lang="ko-KR" altLang="en-US" dirty="0"/>
              <a:t>가 미치는 영향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많을수록 좋다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337B71-778B-08B7-8E60-FE5A6D24D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46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05899-921F-90D8-1C39-FE68D027D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A120C-198D-BC4F-EA6A-2F9CF8ABC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EC0614-7672-0DA1-31B5-BEC7C7BEC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이미지에서 생성된 가상 카메라 움직임 종류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5)</a:t>
            </a:r>
            <a:r>
              <a:rPr kumimoji="1" lang="ko-KR" altLang="en-US" dirty="0"/>
              <a:t>가 미치는 영향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많을수록 좋다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FBF6AD-CE99-B8CA-BB46-692DE3F2F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204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CBCE6-D8E7-2071-A731-91837EBF2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465C21-4EA8-8E97-9B08-614E19A06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311193-3843-EDC8-79EB-C05B72CD4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이미지에서 생성된 가상 카메라 움직임 종류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5)</a:t>
            </a:r>
            <a:r>
              <a:rPr kumimoji="1" lang="ko-KR" altLang="en-US" dirty="0"/>
              <a:t>가 미치는 영향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많을수록 좋다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2F98B-8E93-72B9-06EC-4A1AE8A08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26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A4B7A-D660-C025-8410-736644DB9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2CFEED-7FF9-068A-D35B-7824FA484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21D35-25BF-C8FD-FB3B-639C948B8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이미지에서 생성된 가상 카메라 움직임 종류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5)</a:t>
            </a:r>
            <a:r>
              <a:rPr kumimoji="1" lang="ko-KR" altLang="en-US" dirty="0"/>
              <a:t>가 미치는 영향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많을수록 좋다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2743A-9997-8B4E-50E0-A8B2E0275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61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1DC9C-2449-F84F-011A-060398169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5E88E5-93B6-6236-55C2-82B3BD67E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F86DC3-469F-2C2E-3CE4-F199CF03A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이미지에서 생성된 가상 카메라 움직임 종류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5)</a:t>
            </a:r>
            <a:r>
              <a:rPr kumimoji="1" lang="ko-KR" altLang="en-US" dirty="0"/>
              <a:t>가 미치는 영향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많을수록 좋다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2B055D-7E04-3DCC-3570-9C3C15098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12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9F3B5-CCF5-C74A-9004-5655D0A0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0C036C-ABC9-ED8B-8721-565EE1406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933CCD-F721-D7DC-AF25-E0A597626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이미지에서 생성된 가상 카메라 움직임 종류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5)</a:t>
            </a:r>
            <a:r>
              <a:rPr kumimoji="1" lang="ko-KR" altLang="en-US" dirty="0"/>
              <a:t>가 미치는 영향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많을수록 좋다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78B6F7-B4DF-FE33-1A82-A1EDD0C8A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9700-3951-0974-2C68-CDBFD22C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E0C4BB-6BE2-4603-0BB8-426F1E289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65707B-E73D-C7E2-AF6D-8A5ABB474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Optical flow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&gt;&gt;</a:t>
            </a:r>
            <a:r>
              <a:rPr kumimoji="1" lang="ko-KR" altLang="en-US" dirty="0"/>
              <a:t> 연속된 </a:t>
            </a:r>
            <a:r>
              <a:rPr kumimoji="1" lang="ko-KR" altLang="en-US" dirty="0" err="1"/>
              <a:t>프레임간에</a:t>
            </a:r>
            <a:r>
              <a:rPr kumimoji="1" lang="ko-KR" altLang="en-US" dirty="0"/>
              <a:t> 픽셀이 이동한 방향과 속도</a:t>
            </a:r>
            <a:r>
              <a:rPr kumimoji="1" lang="en-US" altLang="ko-KR" dirty="0"/>
              <a:t>(</a:t>
            </a:r>
            <a:r>
              <a:rPr kumimoji="1" lang="ko-KR" altLang="en-US" dirty="0"/>
              <a:t>거리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나타내는 벡터 필드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도메인 차이란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학습 데이터와 실제 </a:t>
            </a:r>
            <a:r>
              <a:rPr kumimoji="1" lang="ko-KR" altLang="en-US" dirty="0" err="1"/>
              <a:t>데이터간의</a:t>
            </a:r>
            <a:r>
              <a:rPr kumimoji="1" lang="ko-KR" altLang="en-US" dirty="0"/>
              <a:t> 차이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깊이 </a:t>
            </a:r>
            <a:r>
              <a:rPr kumimoji="1" lang="ko-KR" altLang="en-US" dirty="0" err="1"/>
              <a:t>센서란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레이저 펄스를 이용한 거리</a:t>
            </a:r>
            <a:r>
              <a:rPr kumimoji="1" lang="en-US" altLang="ko-KR" dirty="0"/>
              <a:t>(</a:t>
            </a:r>
            <a:r>
              <a:rPr kumimoji="1" lang="ko-KR" altLang="en-US" dirty="0"/>
              <a:t>깊이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측정 기술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FC03AF-FDFA-B877-73F0-141C65E8A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02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optical flow </a:t>
            </a:r>
            <a:r>
              <a:rPr kumimoji="1" lang="ko-KR" altLang="en-US" dirty="0"/>
              <a:t>필드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한 프레임의 각 픽셀이 다음 프레임에서 이동한 위치를 나타내는 벡터 필드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1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5C9B2-63E3-3E5F-02E7-50CA9E3B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DFE2E6-6AED-50C7-8DE6-D26FB0FCF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4F8CC7-9CDC-EF84-D923-915561B10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 : </a:t>
            </a:r>
            <a:r>
              <a:rPr kumimoji="1" lang="ko-KR" altLang="en-US" dirty="0"/>
              <a:t>입력 이미지</a:t>
            </a:r>
            <a:endParaRPr kumimoji="1" lang="en-US" altLang="ko-KR" dirty="0"/>
          </a:p>
          <a:p>
            <a:r>
              <a:rPr kumimoji="1" lang="en-US" altLang="ko-KR" dirty="0"/>
              <a:t>B: </a:t>
            </a:r>
            <a:r>
              <a:rPr kumimoji="1" lang="ko-KR" altLang="en-US" dirty="0"/>
              <a:t>추정된 깊이 맵</a:t>
            </a:r>
            <a:endParaRPr kumimoji="1" lang="en-US" altLang="ko-KR" dirty="0"/>
          </a:p>
          <a:p>
            <a:r>
              <a:rPr kumimoji="1" lang="en-US" altLang="ko-KR" dirty="0"/>
              <a:t>C : </a:t>
            </a:r>
            <a:r>
              <a:rPr kumimoji="1" lang="ko-KR" altLang="en-US" dirty="0"/>
              <a:t>가상 카메라 이동으로 생성된 </a:t>
            </a:r>
            <a:r>
              <a:rPr kumimoji="1" lang="en-US" altLang="ko-KR" dirty="0"/>
              <a:t>optical flow </a:t>
            </a:r>
            <a:r>
              <a:rPr kumimoji="1" lang="ko-KR" altLang="en-US" dirty="0"/>
              <a:t>필드</a:t>
            </a:r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빨강은 오른쪽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파랑은 왼쪽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보라색은 위쪽 </a:t>
            </a:r>
            <a:r>
              <a:rPr kumimoji="1" lang="en-US" altLang="ko-KR" dirty="0"/>
              <a:t>&gt;&gt;</a:t>
            </a:r>
            <a:r>
              <a:rPr kumimoji="1" lang="ko-KR" altLang="en-US" dirty="0"/>
              <a:t> 픽셀의 채도가 움직임의 정도를 표현</a:t>
            </a:r>
            <a:endParaRPr kumimoji="1" lang="en-US" altLang="ko-KR" dirty="0"/>
          </a:p>
          <a:p>
            <a:r>
              <a:rPr kumimoji="1" lang="en-US" altLang="ko-KR" dirty="0"/>
              <a:t>D: </a:t>
            </a:r>
            <a:r>
              <a:rPr kumimoji="1" lang="ko-KR" altLang="en-US" dirty="0"/>
              <a:t>새로 생성된 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F6A66E-797E-CC4E-8C60-DFAFCFD01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9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47645-5E44-2B03-1E80-BD2F73C8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B427BA-FFF5-E123-0E2A-6645697BF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906773-4D3B-9940-69D3-2314314A3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D25E14-F797-0D26-AEFE-BDF416B05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2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09104-2C08-E2CA-DDC0-28B0EC9F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9F7E7E-A1CF-6D56-76E8-AC5E576A8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5DD4F7-493A-90DC-3D01-1D7B7673D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Optical Flow</a:t>
            </a:r>
            <a:r>
              <a:rPr lang="ko-KR" altLang="en-US" dirty="0" err="1"/>
              <a:t>를</a:t>
            </a:r>
            <a:r>
              <a:rPr lang="ko-KR" altLang="en-US" dirty="0"/>
              <a:t> 계산하려면 한 프레임에서 다음 프레임으로 픽셀이 얼마나</a:t>
            </a:r>
            <a:r>
              <a:rPr lang="en-US" altLang="ko-KR" dirty="0"/>
              <a:t>, </a:t>
            </a:r>
            <a:r>
              <a:rPr lang="ko-KR" altLang="en-US" dirty="0"/>
              <a:t>어디로 움직였는지 알아야 합</a:t>
            </a:r>
            <a:endParaRPr lang="en-US" altLang="ko-KR" dirty="0"/>
          </a:p>
          <a:p>
            <a:r>
              <a:rPr kumimoji="1" lang="en-US" altLang="ko-KR" dirty="0"/>
              <a:t>&gt;&gt;</a:t>
            </a:r>
            <a:r>
              <a:rPr kumimoji="1" lang="ko-KR" altLang="en-US" dirty="0"/>
              <a:t> 하지만 같은 색의 배경에서 움직이는 물체나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움직임이 빠르거나 장애물에 의해 픽셀이 가려지면 계산이 어려움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/>
              <a:t>움직임의 패턴을 부드럽게 유지하면서도 최대한 정확히 예측하는 방식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799AE6-D092-E7A9-D0F6-91EF9E664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195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5689E-5D27-9142-BBAE-609EED36D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2EA01F-B6AA-0C91-26DB-D475CAE7C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558065-31DD-4C7E-5C29-DE8F0B79F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Optical Flow</a:t>
            </a:r>
            <a:r>
              <a:rPr lang="ko-KR" altLang="en-US" dirty="0" err="1"/>
              <a:t>를</a:t>
            </a:r>
            <a:r>
              <a:rPr lang="ko-KR" altLang="en-US" dirty="0"/>
              <a:t> 계산하려면 한 프레임에서 다음 프레임으로 픽셀이 얼마나</a:t>
            </a:r>
            <a:r>
              <a:rPr lang="en-US" altLang="ko-KR" dirty="0"/>
              <a:t>, </a:t>
            </a:r>
            <a:r>
              <a:rPr lang="ko-KR" altLang="en-US" dirty="0"/>
              <a:t>어디로 움직였는지 알아야 합</a:t>
            </a:r>
            <a:endParaRPr lang="en-US" altLang="ko-KR" dirty="0"/>
          </a:p>
          <a:p>
            <a:r>
              <a:rPr kumimoji="1" lang="en-US" altLang="ko-KR" dirty="0"/>
              <a:t>&gt;&gt;</a:t>
            </a:r>
            <a:r>
              <a:rPr kumimoji="1" lang="ko-KR" altLang="en-US" dirty="0"/>
              <a:t> 하지만 같은 색의 배경에서 움직이는 물체나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움직임이 빠르거나 장애물에 의해 픽셀이 가려지면 계산이 어려움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/>
              <a:t>움직임의 패턴을 부드럽게 유지하면서도 최대한 정확히 예측하는 방식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7CE614-34FA-3CA3-D18F-A36336DD6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308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FD070-F87D-2B1A-D0CB-C5C407293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0100EB-1BF5-3A19-EBF2-76F273C2C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E37B37-EB7C-4F36-2F5E-0CC1CD0A9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Optical Flow</a:t>
            </a:r>
            <a:r>
              <a:rPr lang="ko-KR" altLang="en-US" dirty="0" err="1"/>
              <a:t>를</a:t>
            </a:r>
            <a:r>
              <a:rPr lang="ko-KR" altLang="en-US" dirty="0"/>
              <a:t> 계산하려면 한 프레임에서 다음 프레임으로 픽셀이 얼마나</a:t>
            </a:r>
            <a:r>
              <a:rPr lang="en-US" altLang="ko-KR" dirty="0"/>
              <a:t>, </a:t>
            </a:r>
            <a:r>
              <a:rPr lang="ko-KR" altLang="en-US" dirty="0"/>
              <a:t>어디로 움직였는지 알아야 합</a:t>
            </a:r>
            <a:endParaRPr lang="en-US" altLang="ko-KR" dirty="0"/>
          </a:p>
          <a:p>
            <a:r>
              <a:rPr kumimoji="1" lang="en-US" altLang="ko-KR" dirty="0"/>
              <a:t>&gt;&gt;</a:t>
            </a:r>
            <a:r>
              <a:rPr kumimoji="1" lang="ko-KR" altLang="en-US" dirty="0"/>
              <a:t> 하지만 같은 색의 배경에서 움직이는 물체나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움직임이 빠르거나 장애물에 의해 픽셀이 가려지면 계산이 어려움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/>
              <a:t>움직임의 패턴을 부드럽게 유지하면서도 최대한 정확히 예측하는 방식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3CEEF3-0E9C-3973-F739-28553FB50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1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21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019CD37-22E1-E12B-BB57-7442B9A63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358" y="2132338"/>
            <a:ext cx="1894393" cy="19004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1E5BBF3-4ACD-7AF6-CA84-EBC2D9E7E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510" y="-836849"/>
            <a:ext cx="14860619" cy="14908249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8E5FD23-3739-BCAA-A701-54D8945F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19253" y="-3292376"/>
            <a:ext cx="19669874" cy="19732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59321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C793A172-359E-689E-CF57-03276C534A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000" y="-6746923"/>
            <a:ext cx="15577389" cy="15627317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DDADC58-794E-1B54-307D-A5461421E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4132" y="3773546"/>
            <a:ext cx="2198725" cy="220577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A466F979-32A0-B884-E3B4-CC083702B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10978" y="-1155700"/>
            <a:ext cx="13862070" cy="1390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95EE-F779-A203-816D-3140F5640FF6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248726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8778A33-4621-1259-F4CC-EB5DE3C38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0700" y="-4150406"/>
            <a:ext cx="13752577" cy="1379665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1EE63A-34D8-641A-280D-1853F89B1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3326" y="4657724"/>
            <a:ext cx="2131923" cy="2138757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D84810C-F004-71AC-23B7-071123F1F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8898" y="-792480"/>
            <a:ext cx="3527338" cy="353864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662B89A2-981C-8FC0-14F1-7CD4FAD31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42329" y="380998"/>
            <a:ext cx="9071078" cy="9100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2909151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6D54F72-2F50-51FA-AE04-45F9A8A04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062" y="-203202"/>
            <a:ext cx="4193333" cy="420677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DE8F89-C7FA-8C73-8D79-5510944753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0500" y="-2300922"/>
            <a:ext cx="16128843" cy="16180539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2AE3A1D2-50C6-68CA-8D54-EF8432F57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43357" y="-1967565"/>
            <a:ext cx="10422262" cy="10455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60899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364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85B7B4DF-3BBC-44D3-38BA-2C0289543E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1537384" y="1885695"/>
            <a:ext cx="6643924" cy="653132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2D8915B-CA97-0BFB-3DDF-EA6545CDE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699" y="3524315"/>
            <a:ext cx="2553696" cy="251041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C05F618A-49DA-260C-2236-095D00E1D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552" y="3821016"/>
            <a:ext cx="778964" cy="76576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69B0AC2-5660-CB8A-86BF-B8DB7525C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5726" y="-4714786"/>
            <a:ext cx="9947707" cy="977910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25D9126-275D-2688-4DEA-35B7BDEAC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806" y="1787383"/>
            <a:ext cx="1375411" cy="13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rgbClr val="364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DD23B0-244B-009C-DC98-71CE37AEDD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79679" y="4663175"/>
            <a:ext cx="1630864" cy="160322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C67FE297-EB60-7BDF-EC60-807F529E64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780761" y="-3057030"/>
            <a:ext cx="9999770" cy="98302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C1AAF79-34F1-1123-5C94-8B32CBD8C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89529" y="-736153"/>
            <a:ext cx="2575495" cy="253184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05B7FA-53AC-A6CF-5665-14417143C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23261" y="918241"/>
            <a:ext cx="641470" cy="63059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6BAB2B-6CBA-C550-D8D0-E6792C45F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2410633" y="1176292"/>
            <a:ext cx="6643924" cy="65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B3B18B91-3C7A-4094-FEDF-9F3C1DFF5F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85334" y="-4038165"/>
            <a:ext cx="21263545" cy="2132627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61A8BFF-8982-CA51-DFAC-9111F0DFE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864" y="-1412683"/>
            <a:ext cx="16090272" cy="16137738"/>
          </a:xfrm>
          <a:prstGeom prst="rect">
            <a:avLst/>
          </a:prstGeom>
        </p:spPr>
      </p:pic>
      <p:pic>
        <p:nvPicPr>
          <p:cNvPr id="6" name="그림 5" descr="우주, 천체, 어둠, 달이(가) 표시된 사진&#10;&#10;자동 생성된 설명">
            <a:extLst>
              <a:ext uri="{FF2B5EF4-FFF2-40B4-BE49-F238E27FC236}">
                <a16:creationId xmlns:a16="http://schemas.microsoft.com/office/drawing/2014/main" id="{C4CF3B95-29F4-222D-07D1-B0D46EB8B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460" y="2016476"/>
            <a:ext cx="2132191" cy="2132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118603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래픽 23">
            <a:extLst>
              <a:ext uri="{FF2B5EF4-FFF2-40B4-BE49-F238E27FC236}">
                <a16:creationId xmlns:a16="http://schemas.microsoft.com/office/drawing/2014/main" id="{FE258480-D6F5-13DF-5E5F-9B0C12F03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60509" y="-1707746"/>
            <a:ext cx="15087700" cy="1513221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307B09F-6CA6-6F83-9E3D-303451FDD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895" y="-6873172"/>
            <a:ext cx="16970529" cy="17020593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DE3FDC48-EF1D-BC09-EDF3-C0DD8ED8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3017" y="3690605"/>
            <a:ext cx="2371700" cy="23786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85D6CD-85B7-4A89-2241-4056749F52EC}"/>
              </a:ext>
            </a:extLst>
          </p:cNvPr>
          <p:cNvSpPr/>
          <p:nvPr userDrawn="1"/>
        </p:nvSpPr>
        <p:spPr>
          <a:xfrm>
            <a:off x="0" y="999641"/>
            <a:ext cx="12192000" cy="585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33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141657C8-906E-5370-5BBA-7C7A5506E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485" y="-4708901"/>
            <a:ext cx="14960654" cy="15004787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85269" y="0"/>
            <a:ext cx="9894950" cy="9924141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F61AE8B-5C04-1089-3DA0-6A0EEBA26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2146" y="-932373"/>
            <a:ext cx="3835294" cy="384660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871D67D-8DD0-E38F-1726-A192975A1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707" y="4578674"/>
            <a:ext cx="2307697" cy="2314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</p:spTree>
    <p:extLst>
      <p:ext uri="{BB962C8B-B14F-4D97-AF65-F5344CB8AC3E}">
        <p14:creationId xmlns:p14="http://schemas.microsoft.com/office/powerpoint/2010/main" val="537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DDDDF69D-C31A-D6BB-13BD-E179A5448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5753" y="-2924653"/>
            <a:ext cx="17469602" cy="1752113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3C9DC47-5074-8903-81F3-FDF7065F7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793" y="-399156"/>
            <a:ext cx="4590081" cy="4603622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49451" y="-2400300"/>
            <a:ext cx="11345451" cy="1137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07C10DC-0E1E-917C-FAB0-859DF47D5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807" y="1704299"/>
            <a:ext cx="1479134" cy="147913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7D788E-39D2-592F-E9C3-495A46AB5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511" y="-5553777"/>
            <a:ext cx="11006574" cy="1100657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BA80CE-B3C2-6D34-FBEB-9B1E73B55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64335" y="1564196"/>
            <a:ext cx="7311720" cy="731172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274135B-1A67-26ED-1567-8AE0320B0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4751" y="3321604"/>
            <a:ext cx="2813050" cy="281305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D550D9E-82FC-F0AD-39D9-D9B48F32F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392" y="3760746"/>
            <a:ext cx="856186" cy="8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5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5D1F52EF-1282-2D31-CB78-3720D51C8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1211" y="4572000"/>
            <a:ext cx="1809750" cy="18097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A9AB14F-F7D6-DDC2-0E68-9071E2C70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314" y="-3539870"/>
            <a:ext cx="10982069" cy="1098206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E675B2C-0EE6-94DD-2828-F94574D8E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00" y="887405"/>
            <a:ext cx="702635" cy="70263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3B10FD9-8029-6505-A516-A83C25137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0" y="-861747"/>
            <a:ext cx="2825009" cy="282500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CFF086C-EB5B-EFCF-A46D-09020F19E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53332" y="829732"/>
            <a:ext cx="7335523" cy="73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7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2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57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CF6196-6D52-C997-66FA-3773A6B9D214}"/>
              </a:ext>
            </a:extLst>
          </p:cNvPr>
          <p:cNvSpPr txBox="1"/>
          <p:nvPr/>
        </p:nvSpPr>
        <p:spPr>
          <a:xfrm>
            <a:off x="680920" y="1501264"/>
            <a:ext cx="11310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4400" dirty="0">
                <a:solidFill>
                  <a:schemeClr val="bg1"/>
                </a:solidFill>
                <a:latin typeface="ONE Mobile Title" pitchFamily="2" charset="-127"/>
                <a:ea typeface="ONE Mobile Title" pitchFamily="2" charset="-127"/>
              </a:rPr>
              <a:t>Learning Optical Flow from Still Images</a:t>
            </a:r>
            <a:endParaRPr lang="en" altLang="ko-KR" sz="4400" dirty="0">
              <a:solidFill>
                <a:schemeClr val="bg1"/>
              </a:solidFill>
              <a:effectLst/>
              <a:latin typeface="ONE Mobile Title" pitchFamily="2" charset="-127"/>
              <a:ea typeface="ONE Mobile Title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EBE2F-5C51-3AE5-C83E-3CBCFE4D9E5D}"/>
              </a:ext>
            </a:extLst>
          </p:cNvPr>
          <p:cNvSpPr txBox="1"/>
          <p:nvPr/>
        </p:nvSpPr>
        <p:spPr>
          <a:xfrm>
            <a:off x="7874597" y="6257810"/>
            <a:ext cx="431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6785AE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컴퓨터전공 </a:t>
            </a:r>
            <a:r>
              <a:rPr lang="en-US" altLang="ko-KR" sz="2400" dirty="0">
                <a:solidFill>
                  <a:srgbClr val="6785AE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202474114</a:t>
            </a:r>
            <a:r>
              <a:rPr lang="ko-KR" altLang="en-US" sz="2400" dirty="0">
                <a:solidFill>
                  <a:srgbClr val="6785AE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ko-KR" altLang="en-US" sz="2400" dirty="0" err="1">
                <a:solidFill>
                  <a:srgbClr val="6785AE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유석재</a:t>
            </a:r>
            <a:endParaRPr lang="en-US" altLang="ko-KR" sz="2400" dirty="0">
              <a:solidFill>
                <a:srgbClr val="6785AE"/>
              </a:solidFill>
              <a:effectLst/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9F024-D34B-9E2F-3668-9B0FAC938283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2025.01.08</a:t>
            </a:r>
            <a:endParaRPr lang="ko-KR" altLang="en-US" sz="1700" dirty="0">
              <a:solidFill>
                <a:srgbClr val="6785AE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8F281-19CD-3A35-34BE-B87ED751EEA4}"/>
              </a:ext>
            </a:extLst>
          </p:cNvPr>
          <p:cNvSpPr txBox="1"/>
          <p:nvPr/>
        </p:nvSpPr>
        <p:spPr>
          <a:xfrm>
            <a:off x="796315" y="3497304"/>
            <a:ext cx="9147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" altLang="ko-KR" dirty="0">
                <a:solidFill>
                  <a:schemeClr val="bg1"/>
                </a:solidFill>
                <a:effectLst/>
                <a:latin typeface="ONE Mobile Title" pitchFamily="2" charset="-127"/>
                <a:ea typeface="ONE Mobile Title" pitchFamily="2" charset="-127"/>
                <a:cs typeface="KoPubWorldDotum Medium" pitchFamily="2" charset="-127"/>
              </a:rPr>
              <a:t>Filippo </a:t>
            </a:r>
            <a:r>
              <a:rPr lang="en" altLang="ko-KR" dirty="0" err="1">
                <a:solidFill>
                  <a:schemeClr val="bg1"/>
                </a:solidFill>
                <a:effectLst/>
                <a:latin typeface="ONE Mobile Title" pitchFamily="2" charset="-127"/>
                <a:ea typeface="ONE Mobile Title" pitchFamily="2" charset="-127"/>
                <a:cs typeface="KoPubWorldDotum Medium" pitchFamily="2" charset="-127"/>
              </a:rPr>
              <a:t>Aleotti</a:t>
            </a:r>
            <a:endParaRPr lang="en" altLang="ko-KR" dirty="0">
              <a:solidFill>
                <a:schemeClr val="bg1"/>
              </a:solidFill>
              <a:effectLst/>
              <a:latin typeface="ONE Mobile Title" pitchFamily="2" charset="-127"/>
              <a:ea typeface="ONE Mobile Title" pitchFamily="2" charset="-127"/>
              <a:cs typeface="KoPubWorldDotum Medium" pitchFamily="2" charset="-127"/>
            </a:endParaRPr>
          </a:p>
          <a:p>
            <a:endParaRPr lang="en" altLang="ko-KR" dirty="0">
              <a:solidFill>
                <a:schemeClr val="bg1"/>
              </a:solidFill>
              <a:latin typeface="ONE Mobile Title" pitchFamily="2" charset="-127"/>
              <a:ea typeface="ONE Mobile Title" pitchFamily="2" charset="-127"/>
              <a:cs typeface="KoPubWorldDotum Medium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>
                <a:solidFill>
                  <a:schemeClr val="bg1"/>
                </a:solidFill>
                <a:effectLst/>
                <a:latin typeface="ONE Mobile Title" pitchFamily="2" charset="-127"/>
                <a:ea typeface="ONE Mobile Title" pitchFamily="2" charset="-127"/>
                <a:cs typeface="KoPubWorldDotum Medium" pitchFamily="2" charset="-127"/>
              </a:rPr>
              <a:t>Matteo Poggi</a:t>
            </a:r>
          </a:p>
          <a:p>
            <a:endParaRPr lang="en" altLang="ko-KR" dirty="0">
              <a:solidFill>
                <a:schemeClr val="bg1"/>
              </a:solidFill>
              <a:effectLst/>
              <a:latin typeface="ONE Mobile Title" pitchFamily="2" charset="-127"/>
              <a:ea typeface="ONE Mobile Title" pitchFamily="2" charset="-127"/>
              <a:cs typeface="KoPubWorldDotum Medium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>
                <a:solidFill>
                  <a:schemeClr val="bg1"/>
                </a:solidFill>
                <a:effectLst/>
                <a:latin typeface="ONE Mobile Title" pitchFamily="2" charset="-127"/>
                <a:ea typeface="ONE Mobile Title" pitchFamily="2" charset="-127"/>
                <a:cs typeface="KoPubWorldDotum Medium" pitchFamily="2" charset="-127"/>
              </a:rPr>
              <a:t>Stefano </a:t>
            </a:r>
            <a:r>
              <a:rPr lang="en" altLang="ko-KR" dirty="0" err="1">
                <a:solidFill>
                  <a:schemeClr val="bg1"/>
                </a:solidFill>
                <a:effectLst/>
                <a:latin typeface="ONE Mobile Title" pitchFamily="2" charset="-127"/>
                <a:ea typeface="ONE Mobile Title" pitchFamily="2" charset="-127"/>
                <a:cs typeface="KoPubWorldDotum Medium" pitchFamily="2" charset="-127"/>
              </a:rPr>
              <a:t>Mattoccia</a:t>
            </a:r>
            <a:endParaRPr lang="en" altLang="ko-KR" dirty="0">
              <a:solidFill>
                <a:schemeClr val="bg1"/>
              </a:solidFill>
              <a:effectLst/>
              <a:latin typeface="ONE Mobile Title" pitchFamily="2" charset="-127"/>
              <a:ea typeface="ONE Mobile Title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33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26F3-7EA2-EDE3-9353-9642EA51D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ACA9431E-EE24-2D60-3A2A-60677D27148F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58042-DC30-046F-14F4-1AB63B50624F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  <a:r>
              <a:rPr lang="ko-KR" altLang="en-US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Related Work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9E607-7103-7DE0-B0D6-D0680BCFE35C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40C5E-C378-7025-A3FB-76D2D9D156C9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158009D-C56B-E61F-D66A-19E70A081BE1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CEC8D3C-37B5-6818-7278-F9C06130E27D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00F5CB-E85D-5975-B87F-032E77A3D951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DB9F2C-9BD8-414F-1190-B71BD572F2DE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363484-8891-34BF-E346-C1608F5242F7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6971AE-9FF9-9114-8416-64769EBFE925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F2D9E-7A93-4F03-6435-19F38D704338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1C9A02B-1E84-8ECC-86DD-2BE52C9B4D36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8DF5F6E-6A0C-658D-F6A1-5BA510A47726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AACC0-6013-26FB-AD7D-BB28CE6DA19E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8D2D76-2ADC-6276-5AD1-7EC5C31040AD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D4E397C-9AA5-C0FD-8DE7-40FB3A72A9F9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96CBB-F9A8-C447-8A6D-54DE88CFD97B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CA3FA02-3DB9-8898-B87A-CA769F60F55B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EB956EAD-CF0A-A89D-24EF-CE55EB62B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627A343-D052-393D-60ED-EE7DAF316EAE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Self-Supervised Optical Flow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4E1B84-C16D-EF84-C55C-DD5E81ECC0B3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F6E58-9B96-C03A-F744-ECD093F5C144}"/>
              </a:ext>
            </a:extLst>
          </p:cNvPr>
          <p:cNvSpPr txBox="1"/>
          <p:nvPr/>
        </p:nvSpPr>
        <p:spPr>
          <a:xfrm>
            <a:off x="663166" y="2091420"/>
            <a:ext cx="12817928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자가 지도 학습 </a:t>
            </a:r>
            <a:r>
              <a:rPr lang="en-US" altLang="ko-KR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Self-Supervised Optical Flow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라벨링이 되지 않은 원천데이터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비디오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에서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학습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재투영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오류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reprojection error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최소화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관련 연구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UnFlow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(Meister, 2018) :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쌍방향 일관성을 활용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지도 없이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학습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Uflow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Jonschkowski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2020)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학습 과정에서 중요한 픽셀을 강조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최적화를 통한 성능 개선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한계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대부분 동일한 도메인 내의 데이터에서 학습과 평가를 모두 진행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다른 데이터에서의 일반화는 제한적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9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88E2-25CD-790E-5CA5-EA83660FB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CD00E066-4644-161E-6E97-336BCD6C25F9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68AF1-E6CE-1851-A9C9-94F1400428DE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  <a:r>
              <a:rPr lang="ko-KR" altLang="en-US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Related Work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764B8-EF55-6D16-8605-5F997F5DF4A4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0D5DE-275A-26D2-5A07-0029FF0E14D1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B6C6CF-D614-6F10-6253-36D8D198E8AA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FB985E-B91A-3713-1699-56FC058D0612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742F435-088D-3847-8798-0E1D60850F9E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CAC25-2ABA-F344-764C-34B704A40AA4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B406B8-20B1-0CE5-27C0-32D692634C56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5D3E07-ECA0-42CD-5250-EB0354474F88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57192-7F3D-1AD2-EAA4-A8740A33D1EB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8AAB13-A9F5-F393-FEB6-CDB6E83797D8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17EFAD5-E421-6005-26ED-A9DCA26A40D2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3966FE-A834-E4B9-BE22-F5DB32D9ECA4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668438-F51B-3393-FFA7-3E6C054C3F05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5CAF94-87A7-92DD-1BCE-B51FF8A80C66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5DCF5-2CD0-F1BF-A680-E7F3ADFAEF78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6E7A11-050C-F9BE-27DA-824DC6287E6F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12DE1149-E864-D32B-2011-B91E77D61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7EFF7A6-AC9E-451E-4581-223C65AA7B30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Single Image Depth Estimation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836946-44DA-3420-70A5-CA3F76FDCFBD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EF0C8-CB96-C660-27E5-1ADC9093ADC3}"/>
              </a:ext>
            </a:extLst>
          </p:cNvPr>
          <p:cNvSpPr txBox="1"/>
          <p:nvPr/>
        </p:nvSpPr>
        <p:spPr>
          <a:xfrm>
            <a:off x="663166" y="1891551"/>
            <a:ext cx="1281792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단일 이미지 깊이 추정 </a:t>
            </a:r>
            <a:r>
              <a:rPr lang="en-US" altLang="ko-KR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Single Image Depth Estimation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단일 이미지에서 각 픽셀의 깊이 값을 예측하며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기존 깊이 추정과 달리 단일 이미지만 사용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 학습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대규모 깊이 데이터셋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(ex KITTI)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필요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Self-Supervised Learning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Stereo Depth </a:t>
            </a:r>
            <a:r>
              <a:rPr lang="en-US" altLang="ko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Estimaiton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다른 각도에서 찍힌 같은 장면을 활용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두 이미지 사이의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disparity</a:t>
            </a:r>
            <a:r>
              <a:rPr lang="ko-KR" altLang="en-US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계산하여 깊이 추정 </a:t>
            </a:r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Monocular video based Depth Estimation : 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단일 카메라로 촬영된 연속된 비디오 프레임을 활용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예측된 깊이와 움직임을 사용해 </a:t>
            </a:r>
            <a:b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다음 프레임을 복원하여 실제 이미지와 비교하여 오류를 최소화 </a:t>
            </a:r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err="1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MiDaS</a:t>
            </a:r>
            <a:r>
              <a:rPr lang="en-US" altLang="ko-KR" sz="1600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-US" altLang="ko-KR" sz="1600" dirty="0" err="1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Ranftl</a:t>
            </a:r>
            <a:r>
              <a:rPr lang="en-US" altLang="ko-KR" sz="1600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2020)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여러 데이터셋을 혼합하여 학습한 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Depth Estimation 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모델</a:t>
            </a:r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일반화 성능이 뛰어나며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본 논문에서 제안한 </a:t>
            </a:r>
            <a:r>
              <a:rPr lang="en-US" altLang="ko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Depthstillation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에도 사용됨</a:t>
            </a:r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50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A3FE-98FB-C491-16C6-6FE38E57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C3C739C4-4CB3-1DAC-EB86-EFF401EF812A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C51F0-81BE-E7FE-81A1-A01B4A9C57CC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  <a:r>
              <a:rPr lang="ko-KR" altLang="en-US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Related Work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E3088-71A1-07D4-06E1-C3A12964104F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309CB-2E62-4C74-7F7E-503778359BD6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2980842-7265-0E88-46FC-D3F5ED5203F3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1465E8F-5558-FDA8-E051-32E7C22B1801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3EF93-F32A-EAEC-F680-F51CBDB1A13D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28108-0C34-B828-D7DC-D321CDDDDB1C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2E8C95-33D3-4356-ECF5-A460F265B5D0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DA7152-1A42-A53D-32C7-F5CB09980731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300CB-46F1-964A-C36A-849961F43F2F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56649B-4649-200F-9976-2BBD49EB76EA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9DF516-83C1-1F65-77C1-9DCB61919AE6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3D0297-82CC-954B-7113-6023F7CD3CC4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A586E-6B67-BA86-A6A3-265DF8EF44DE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5C57E80-44A5-E756-1686-1C430752349E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F3BD12-5EC0-959B-34A1-3793493C43D6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A45223-B9DF-E295-7C36-D86F1EFDE917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B3E25610-5195-C625-E36C-B5ED079AF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FB4463D-2E89-9379-F6AE-D89C56B27B9E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View Synthesis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923FFB-E51F-BB92-D779-7683D684A76B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60DA6-4DEC-8730-CE12-F90DCDAC384E}"/>
              </a:ext>
            </a:extLst>
          </p:cNvPr>
          <p:cNvSpPr txBox="1"/>
          <p:nvPr/>
        </p:nvSpPr>
        <p:spPr>
          <a:xfrm>
            <a:off x="663166" y="2458696"/>
            <a:ext cx="12817928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뷰 생성 </a:t>
            </a:r>
            <a:r>
              <a:rPr lang="en-US" altLang="ko-KR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View Synthesis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새로운 시점에서의 이미지를 생성하는 작업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&gt;&gt;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flow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 필수적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주요 응용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Video Interpolation :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두 프레임간 중간 프레임 생성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(Super-</a:t>
            </a:r>
            <a:r>
              <a:rPr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SloMo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2019)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단일 이미지에서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3D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효과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(ken burns)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생성 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본 논문은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View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Synthesis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학습 데이터 생성에 사용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52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A4297-55AF-4C7D-C14E-4607A9D7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C12EA1B-2352-7257-D0E4-E4894934C43D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449CA-E020-407C-EDC6-8F14BDE8DDAE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  <a:r>
              <a:rPr lang="ko-KR" altLang="en-US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M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ethod – </a:t>
            </a:r>
            <a:r>
              <a:rPr lang="en-US" altLang="ko-KR" sz="36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Depthstillation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499D1-623B-8A19-FFBD-2345BA3AF3B1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4A967-A492-7213-42A2-03BB07939A1C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A709DD-87F3-1295-8218-8D03CC609D3E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DBCA9-36F0-D86B-8BBD-ABD36BC8C477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4D51CA-4166-6CAB-045C-E4CCB9ED889C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41A68-A648-19B4-2B22-D965F5D24564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3A2649-5D48-7F59-C883-03ACC04CF0AF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822B04-1A50-1039-8238-1099E2677D85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4C7FE-6F97-4661-5B1F-A793A729641E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6FF468-C565-90C1-6B75-E9978F4A18A1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239DA85-0BFA-2A76-65C8-00747670D7B1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2A1C7-7E62-2091-D6F8-4187D41CACBB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D86684-7298-31D7-B4B2-28D3CB4C0696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AF50F02-4C31-1459-3840-68D3988F4C40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7576F0-A113-1D68-4714-1B620FF0F6CB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A4EC5DF-0E06-059E-EE22-4D455D2CE07B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FA5F5D28-2128-F1E6-7A13-BDAA4282C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AD8F3D-6958-7BDC-8D88-278D139FD95A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Depthstillation</a:t>
            </a: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pipeline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8B1A18-BDF0-F577-8C33-BD46C1742786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03E29D-FD19-E920-4FFB-964B8788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39" y="1904901"/>
            <a:ext cx="4532070" cy="4887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F47733-4395-CBEE-F78D-88ECEF731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436" y="3096025"/>
            <a:ext cx="1270000" cy="355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6A4C58-B227-443F-2D49-2FF3C9531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511" y="4057558"/>
            <a:ext cx="2755900" cy="393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4DC8F4-D636-4023-73AD-8A1FE2122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1436" y="5155260"/>
            <a:ext cx="1663700" cy="355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667267-B1F1-136E-A588-61C3B4CB5C77}"/>
              </a:ext>
            </a:extLst>
          </p:cNvPr>
          <p:cNvSpPr txBox="1"/>
          <p:nvPr/>
        </p:nvSpPr>
        <p:spPr>
          <a:xfrm>
            <a:off x="6830311" y="2713504"/>
            <a:ext cx="3805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1.</a:t>
            </a:r>
            <a:r>
              <a:rPr kumimoji="1" lang="ko-KR" altLang="en-US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입력 이미지 </a:t>
            </a:r>
            <a:r>
              <a:rPr kumimoji="1" lang="en-US" altLang="ko-KR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</a:t>
            </a:r>
            <a:r>
              <a:rPr kumimoji="1" lang="ko-KR" altLang="en-US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에서 깊이 맵 </a:t>
            </a:r>
            <a:r>
              <a:rPr kumimoji="1" lang="en-US" altLang="ko-KR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</a:t>
            </a:r>
            <a:r>
              <a:rPr kumimoji="1" lang="ko-KR" altLang="en-US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추정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F00AD-E23A-B94E-930C-1A2BF399554A}"/>
              </a:ext>
            </a:extLst>
          </p:cNvPr>
          <p:cNvSpPr txBox="1"/>
          <p:nvPr/>
        </p:nvSpPr>
        <p:spPr>
          <a:xfrm>
            <a:off x="6830311" y="3718193"/>
            <a:ext cx="3805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2.</a:t>
            </a:r>
            <a:r>
              <a:rPr kumimoji="1" lang="ko-KR" altLang="en-US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가상 카메라 이동 </a:t>
            </a:r>
            <a:r>
              <a:rPr kumimoji="1" lang="en-US" altLang="ko-KR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Forward warping</a:t>
            </a:r>
            <a:endParaRPr kumimoji="1" lang="ko-KR" altLang="en-US" sz="1600" b="1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FD7584-5304-764C-7655-879B3C69D27F}"/>
              </a:ext>
            </a:extLst>
          </p:cNvPr>
          <p:cNvSpPr txBox="1"/>
          <p:nvPr/>
        </p:nvSpPr>
        <p:spPr>
          <a:xfrm>
            <a:off x="6896575" y="4722882"/>
            <a:ext cx="3805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3.</a:t>
            </a:r>
            <a:r>
              <a:rPr kumimoji="1" lang="ko-KR" altLang="en-US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 </a:t>
            </a:r>
            <a:r>
              <a:rPr kumimoji="1" lang="ko-KR" altLang="en-US" sz="16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19276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FAAA5-7667-C794-1745-B9D638B91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0637B61-2276-F4A0-B736-F91BF5B253E0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83BB4-90EE-6135-2396-FBEBFAC2CFD1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  <a:r>
              <a:rPr lang="ko-KR" altLang="en-US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M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ethod – </a:t>
            </a:r>
            <a:r>
              <a:rPr lang="en-US" altLang="ko-KR" sz="36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Depthstillation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D0C212-74F5-EB04-A734-FF2662744D7E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89064-D21C-68A4-4EDA-3198B51E4061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F8C4CD-F807-3EAC-ACB8-EDCB4255CBC6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33E9513-A69A-8F93-C596-CCB688D461D9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91745C-A927-69D1-31F0-553C0601AEC6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22D39-AA62-9BCA-E285-9F497102CED5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D0E0C-AB59-A02E-88B6-0F4FAF114530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E52A47-9468-1630-B288-4149F2266BDA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78F4F-7D72-2723-472E-77CD86CEEA2B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D0679D-9B99-AB31-DBAA-7D2EEAEFB6E2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D91A1-0FC8-E6D1-7510-3F9A1CA36DE0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C44D1-2D59-5881-79D5-82E848A33839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B77766-B0E8-3FB9-0F0B-7098FE229C9B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0C33EEE-3704-1385-543C-C389FCD13AB4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463ACE-3D16-4972-07BC-C08C79B0E687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EA59FBB-8674-1932-CA8E-787F8146A712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D820CBFD-A61C-74D5-54C7-18E470505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9FED63-67B9-6F80-F5BD-3DB3773231B9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Depthstillation</a:t>
            </a: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Pipeline</a:t>
            </a:r>
            <a:r>
              <a:rPr lang="ko-KR" altLang="en-US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-</a:t>
            </a:r>
            <a:r>
              <a:rPr lang="ko-KR" altLang="en-US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56217F-F40C-6AC7-8335-E81CC3B99FD6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EC414-2C29-BF16-F836-DBA3B1B95E9C}"/>
              </a:ext>
            </a:extLst>
          </p:cNvPr>
          <p:cNvSpPr txBox="1"/>
          <p:nvPr/>
        </p:nvSpPr>
        <p:spPr>
          <a:xfrm>
            <a:off x="1034143" y="2286546"/>
            <a:ext cx="11101321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Hole Filling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Forward Warping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과정에서 일부 픽셀이 공백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(holes)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남길 수 있음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특히 물체의 경계 부분이나 가려진 영역에서 이러한 현상이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자주 발생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Hole Mask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공백이 발생한 픽셀 영역을 식별하기 위해 만들어지는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binary mask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 err="1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Impainting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통해 픽셀을 보충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&gt;&gt;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공백을 채우고 배경과 객체가 섞이는 문제를 줄임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A850D7-9B39-4699-2914-2D6932AF6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841" y="4361542"/>
            <a:ext cx="359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1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98264-515B-7E48-9C8F-D5CCCF2C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31C5ABD-1B89-99B1-6BD1-236E9B5A1F16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4BC3F-8D0A-4893-661E-DC15DEC7DD0E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  <a:r>
              <a:rPr lang="ko-KR" altLang="en-US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M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ethod – </a:t>
            </a:r>
            <a:r>
              <a:rPr lang="en-US" altLang="ko-KR" sz="36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Depthstillation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B4A3D-47BE-CAD8-52B2-77339EE3B195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A1797-A988-6164-2792-857947E1E590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93FBD-3E3D-B162-C6F2-C9F2FBA4C414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262905-C5BB-4816-7BF6-7047FC10D460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BB09AA9-82DF-1F3A-1D2E-205B1B846FA8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8015E-9F1B-9D66-80EF-60E22546CA20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01AA81-7E1D-CA2D-967C-43246907F85C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06D6484-F7D5-33B4-9E3C-787317CD24E8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AD365-1641-C4A2-90E1-586ABFD63775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864D2DC-B019-0308-E447-40D2C3C5B34A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A5BA4E-4901-AA53-29A7-08C4D79675A9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6DE0C1-49DF-26DB-B7CB-7BCC36CFD824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7AD524-6AC3-6BD1-B789-2A7E9875E5A8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299E28-B030-5545-8709-DE55BB3624F0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3C836B-7797-9DED-BCCF-641EB29B4619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6F6E553-8482-1651-266F-0D711C567DAD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0EB709CD-04AA-5047-9D37-8A562E5E82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DB2FAC6-5F9A-CE6A-25DD-55E22F022038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Depthstillation</a:t>
            </a: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Pipeline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81252B-BA42-186B-CE42-B69EB9B30FB2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6911FB-2FDB-42E5-44A8-CA991044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19" y="3034536"/>
            <a:ext cx="9932359" cy="26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5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73EDE-0F86-73ED-E3D6-172DDC842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E49D48F-33EC-40D8-2F27-A64E9F01865F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DE652-FD5F-0A42-C7C6-285EBC94B440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  <a:r>
              <a:rPr lang="ko-KR" altLang="en-US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M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ethod – </a:t>
            </a:r>
            <a:r>
              <a:rPr lang="en-US" altLang="ko-KR" sz="36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Depthstillation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E2784-6E66-4A50-89BB-8A6B92DED08C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A62ED-5251-A57C-B09A-DEA797ABFB37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A890716-A4EE-2222-2DDC-698A7C0804AB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1FC884D-4752-C69E-DE6A-647DE2F44BEA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74CA15-1A22-4413-596F-EE5F385AA7E3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4BFD8-AD5C-37F8-9F40-A0E8C7D60C52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63E14-0A05-B42F-9A4F-34C72A6E37FE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2EE43E-46C8-75D3-DF2B-E3D5C0C93F74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C6A6BF-AE7E-8F42-1F7C-A13083A53D90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8B937B7-7C14-817E-7291-1A2A3F43519E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00A733C-D284-C77E-93B2-640F6C2E16DB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2444D1-6A84-2BAD-13CD-AD441A42A8BB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8F48A-9059-A453-A49C-D550BE6A9FC5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6AC85C4-999E-B3D6-B026-4CBBC4948233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C39EF1-0133-44FD-50F8-163E7064A965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D9F499-6E83-B82B-A163-65A3512850C1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F6E661ED-F269-5BC3-B666-F026EA3C79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901D33E-2666-3736-ECA4-293224C03799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Depthstillation</a:t>
            </a: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Pipeline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E48368-1FF2-D38C-CB48-CEDBF0C3AAA7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94F40-C8F3-3E19-6C25-EBAA2DA08044}"/>
              </a:ext>
            </a:extLst>
          </p:cNvPr>
          <p:cNvSpPr txBox="1"/>
          <p:nvPr/>
        </p:nvSpPr>
        <p:spPr>
          <a:xfrm>
            <a:off x="862619" y="1907477"/>
            <a:ext cx="11101321" cy="379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Independent Motion</a:t>
            </a:r>
            <a:endParaRPr kumimoji="1" lang="en-US" altLang="ko-KR" dirty="0">
              <a:highlight>
                <a:srgbClr val="FFFF00"/>
              </a:highlight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기존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기술은 대상이 움직이지 않고 카메라 시점만 변경되는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정적인 환경에서만 동작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독립적으로 움직이는 객체를 다루지 못함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이를 해결하기 위해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Instance Segmentation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사용해 객체를 분리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각 객체에 대한 개별적인 움직임을 적용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kumimoji="1" lang="ko-KR" altLang="en-US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객체 분리</a:t>
            </a:r>
            <a:endParaRPr kumimoji="1" lang="en-US" altLang="ko-KR" b="1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kumimoji="1" lang="ko-KR" altLang="en-US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객체 이동 시뮬레이션</a:t>
            </a:r>
            <a:endParaRPr kumimoji="1" lang="en-US" altLang="ko-KR" b="1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kumimoji="1" lang="ko-KR" altLang="en-US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픽셀 좌표 </a:t>
            </a:r>
            <a:r>
              <a:rPr kumimoji="1" lang="ko-KR" altLang="en-US" b="1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재투영</a:t>
            </a:r>
            <a:endParaRPr kumimoji="1" lang="en-US" altLang="ko-KR" b="1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8AF436-E5F3-977F-8416-DD25DB8F0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37" y="4447771"/>
            <a:ext cx="21463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87F224-E863-2AA9-F8E2-5A0F0596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064" y="4470676"/>
            <a:ext cx="1130300" cy="33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B352B-B181-A919-5204-A46369B71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04" y="5733170"/>
            <a:ext cx="3136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45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A2916-75B3-37AF-2624-80123176C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E59417-5CAA-002D-7E17-E37C21E4E36B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2025.01.08</a:t>
            </a:r>
            <a:endParaRPr lang="ko-KR" altLang="en-US" sz="1700" dirty="0">
              <a:solidFill>
                <a:srgbClr val="6785AE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6DB54-BEE0-2741-454A-1FB4BF5A2217}"/>
              </a:ext>
            </a:extLst>
          </p:cNvPr>
          <p:cNvSpPr txBox="1"/>
          <p:nvPr/>
        </p:nvSpPr>
        <p:spPr>
          <a:xfrm>
            <a:off x="2094723" y="3590386"/>
            <a:ext cx="5666528" cy="1431867"/>
          </a:xfrm>
          <a:prstGeom prst="rect">
            <a:avLst/>
          </a:prstGeom>
          <a:solidFill>
            <a:schemeClr val="bg1">
              <a:alpha val="14949"/>
            </a:schemeClr>
          </a:solidFill>
          <a:ln w="31750">
            <a:solidFill>
              <a:srgbClr val="6785AE"/>
            </a:solidFill>
          </a:ln>
          <a:effectLst>
            <a:softEdge rad="131277"/>
          </a:effec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20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Dataset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20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EPE, F1-error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2000" b="1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  <a:cs typeface="KoPubWorldDotum Bold" pitchFamily="2" charset="-127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FF289-A6FA-9F7C-062D-001E869D87F8}"/>
              </a:ext>
            </a:extLst>
          </p:cNvPr>
          <p:cNvSpPr txBox="1"/>
          <p:nvPr/>
        </p:nvSpPr>
        <p:spPr>
          <a:xfrm>
            <a:off x="746294" y="2045124"/>
            <a:ext cx="780811" cy="631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1239451">
              <a:defRPr/>
            </a:pPr>
            <a:r>
              <a:rPr lang="en-US" altLang="ko-KR" sz="8000" dirty="0">
                <a:solidFill>
                  <a:schemeClr val="bg1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Ⅲ</a:t>
            </a:r>
            <a:endParaRPr lang="ko-KR" altLang="en-US" sz="8000" dirty="0">
              <a:solidFill>
                <a:schemeClr val="bg1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DC8D7-AD5A-4E2C-4CC3-63A8B186A6A4}"/>
              </a:ext>
            </a:extLst>
          </p:cNvPr>
          <p:cNvSpPr txBox="1"/>
          <p:nvPr/>
        </p:nvSpPr>
        <p:spPr>
          <a:xfrm>
            <a:off x="2094723" y="1930993"/>
            <a:ext cx="10450399" cy="121497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  <a:scene3d>
              <a:camera prst="orthographicFront"/>
              <a:lightRig rig="threePt" dir="t"/>
            </a:scene3d>
            <a:sp3d contourW="6350"/>
          </a:bodyPr>
          <a:lstStyle>
            <a:defPPr>
              <a:defRPr lang="ko-KR"/>
            </a:defPPr>
            <a:lvl1pPr>
              <a:defRPr sz="4000" spc="-100">
                <a:solidFill>
                  <a:srgbClr val="245C7E"/>
                </a:solidFill>
                <a:effectLst>
                  <a:glow rad="127000">
                    <a:schemeClr val="bg1">
                      <a:alpha val="40000"/>
                    </a:schemeClr>
                  </a:glow>
                </a:effectLst>
                <a:latin typeface="Dinmed" pitchFamily="2" charset="0"/>
                <a:ea typeface="Yoon 윤고딕 540_TT" panose="02090603020101020101" pitchFamily="18" charset="-127"/>
              </a:defRPr>
            </a:lvl1pPr>
          </a:lstStyle>
          <a:p>
            <a:pPr defTabSz="1239451"/>
            <a:r>
              <a:rPr lang="en-US" altLang="ko-KR" sz="5140" spc="-135" dirty="0">
                <a:solidFill>
                  <a:schemeClr val="bg1"/>
                </a:solidFill>
                <a:effectLst>
                  <a:glow rad="127000">
                    <a:prstClr val="white">
                      <a:alpha val="16000"/>
                    </a:prstClr>
                  </a:glow>
                </a:effectLst>
                <a:latin typeface="ONE Mobile Title" pitchFamily="2" charset="-127"/>
                <a:ea typeface="ONE Mobile Title" pitchFamily="2" charset="-127"/>
              </a:rPr>
              <a:t>Experiments</a:t>
            </a:r>
            <a:r>
              <a:rPr lang="ko-KR" altLang="en-US" sz="5140" spc="-135" dirty="0">
                <a:solidFill>
                  <a:schemeClr val="bg1"/>
                </a:solidFill>
                <a:effectLst>
                  <a:glow rad="127000">
                    <a:prstClr val="white">
                      <a:alpha val="16000"/>
                    </a:prstClr>
                  </a:glow>
                </a:effectLst>
                <a:latin typeface="ONE Mobile Title" pitchFamily="2" charset="-127"/>
                <a:ea typeface="ONE Mobile Title" pitchFamily="2" charset="-127"/>
              </a:rPr>
              <a:t> </a:t>
            </a:r>
            <a:r>
              <a:rPr lang="en-US" altLang="ko-KR" sz="5140" spc="-135" dirty="0">
                <a:solidFill>
                  <a:schemeClr val="bg1"/>
                </a:solidFill>
                <a:effectLst>
                  <a:glow rad="127000">
                    <a:prstClr val="white">
                      <a:alpha val="16000"/>
                    </a:prstClr>
                  </a:glow>
                </a:effectLst>
                <a:latin typeface="ONE Mobile Title" pitchFamily="2" charset="-127"/>
                <a:ea typeface="ONE Mobile Title" pitchFamily="2" charset="-127"/>
              </a:rPr>
              <a:t>&amp; Results</a:t>
            </a:r>
            <a:endParaRPr lang="ko-KR" altLang="en-US" sz="5140" spc="-135" dirty="0">
              <a:solidFill>
                <a:schemeClr val="bg1"/>
              </a:solidFill>
              <a:effectLst>
                <a:glow rad="127000">
                  <a:prstClr val="white">
                    <a:alpha val="16000"/>
                  </a:prstClr>
                </a:glow>
              </a:effectLst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18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7562-D6DA-DE82-109E-9830A9CD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825C089-9A4B-6592-3C6E-5F0DCB556B39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E2B98-2EEF-BA35-A887-3C857C0B8092}"/>
              </a:ext>
            </a:extLst>
          </p:cNvPr>
          <p:cNvSpPr txBox="1"/>
          <p:nvPr/>
        </p:nvSpPr>
        <p:spPr>
          <a:xfrm>
            <a:off x="204352" y="100610"/>
            <a:ext cx="8036134" cy="90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Experiments</a:t>
            </a:r>
            <a:r>
              <a:rPr lang="en-US" altLang="ko-KR" sz="4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66C9D-C9F9-8EB2-59A6-AFFF8E244D43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89BED-B08C-DFD2-61AC-B0936181FAF2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09EF14E-55AE-58A1-313C-C624F67D2A3E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F59296-2E51-3D26-8FF7-64A4BAB3786E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0B5FAD-BE3E-3D17-F97A-14C5F2AD0993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CF0D1-D456-43A1-D598-6AF461EA7468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A8B79-36A5-5F5D-B807-2F9BE415A933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AD84CD2-CCB6-6ECB-13C4-0D1486ACBF20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07B32-5826-C246-E171-7F824B361D01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9A9A692-1D82-4542-9F5A-DC025CFC0942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D540B71-3456-4B68-F30D-91B5F6958083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06482-64DB-9BDA-18DD-CCE3CC5164B0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664B0-6CBA-5672-88AA-51F25287E4CB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534EC4-08A2-43E4-BF2D-62B0A54F927D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698BFA-E3AE-689F-7F8D-E84262113324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2FD8EB6-C26B-D40D-FC57-DED8AB7F6B00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B36B5AD5-1E13-E2A8-D960-10F4B74770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7D20907-EFFD-E839-44C7-EC559C567550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Experiments – dataset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37537-CD95-422D-ADED-0EF7CA147113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7B4C1-9778-A6F0-2D66-EFF9D3BBC992}"/>
              </a:ext>
            </a:extLst>
          </p:cNvPr>
          <p:cNvSpPr txBox="1"/>
          <p:nvPr/>
        </p:nvSpPr>
        <p:spPr>
          <a:xfrm>
            <a:off x="776853" y="1912070"/>
            <a:ext cx="12111456" cy="419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/>
              <a:t>Train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dirty="0" err="1"/>
              <a:t>Depthstillation</a:t>
            </a:r>
            <a:r>
              <a:rPr lang="ko-KR" altLang="en-US" dirty="0"/>
              <a:t>을 통해 생성된 가상 </a:t>
            </a:r>
            <a:r>
              <a:rPr lang="en" altLang="ko-KR" dirty="0"/>
              <a:t>Optical Flow 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b="1" dirty="0" err="1"/>
              <a:t>dCOCO</a:t>
            </a:r>
            <a:r>
              <a:rPr lang="en" altLang="ko-KR" dirty="0"/>
              <a:t>: COCO </a:t>
            </a:r>
            <a:r>
              <a:rPr lang="ko-KR" altLang="en-US" dirty="0"/>
              <a:t>데이터셋으로부터 생성된 </a:t>
            </a:r>
            <a:r>
              <a:rPr lang="en" altLang="ko-KR" dirty="0"/>
              <a:t>Optical Flow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b="1" dirty="0" err="1"/>
              <a:t>dDAVIS</a:t>
            </a:r>
            <a:r>
              <a:rPr lang="en" altLang="ko-KR" dirty="0"/>
              <a:t>: DAVIS </a:t>
            </a:r>
            <a:r>
              <a:rPr lang="ko-KR" altLang="en-US" dirty="0"/>
              <a:t>데이터셋으로부터 생성된 </a:t>
            </a:r>
            <a:r>
              <a:rPr lang="en" altLang="ko-KR" dirty="0"/>
              <a:t>Optical Flow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/>
              <a:t>기존 합성 데이터셋</a:t>
            </a:r>
            <a:endParaRPr lang="en-US" altLang="ko-KR" dirty="0"/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dirty="0" err="1"/>
              <a:t>FlyingChairs</a:t>
            </a:r>
            <a:r>
              <a:rPr lang="en" altLang="ko-KR" dirty="0"/>
              <a:t>, FlyingThings3D </a:t>
            </a:r>
            <a:br>
              <a:rPr lang="en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/>
              <a:t>Test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dirty="0"/>
              <a:t>KITTI 2012, KITTI 2015 &gt;&gt; </a:t>
            </a:r>
            <a:r>
              <a:rPr lang="ko-KR" altLang="en-US" dirty="0"/>
              <a:t>실제 환경에서 촬영된 </a:t>
            </a:r>
            <a:r>
              <a:rPr lang="en" altLang="ko-KR" dirty="0"/>
              <a:t>Optical Flow 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/>
              <a:t>합성 데이터셋</a:t>
            </a:r>
            <a:r>
              <a:rPr lang="en-US" altLang="ko-KR" dirty="0"/>
              <a:t> </a:t>
            </a:r>
            <a:r>
              <a:rPr lang="en" altLang="ko-KR" dirty="0"/>
              <a:t>MPI-Sintel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440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B0EF8-13CF-D2DA-4389-77589D17F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9A79F05D-3E93-C3BB-3682-A2E6A0781E1C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3233D-3BA2-B812-28EC-617D1F9BAC5B}"/>
              </a:ext>
            </a:extLst>
          </p:cNvPr>
          <p:cNvSpPr txBox="1"/>
          <p:nvPr/>
        </p:nvSpPr>
        <p:spPr>
          <a:xfrm>
            <a:off x="204352" y="100610"/>
            <a:ext cx="8036134" cy="90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Experiments</a:t>
            </a:r>
            <a:r>
              <a:rPr lang="en-US" altLang="ko-KR" sz="4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68660-84EF-F653-8791-66ABCBAA1F4F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9B573-5CC5-E491-2E12-503A4453A2BA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09FE12D-D8CA-48DD-3EDF-5F7F02C67347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FAE927-2E1D-57F8-BAF3-3E8A64CED26A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2F7173A-3131-BA9D-E576-E9CAA3ECD6E1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2DE44-464A-FA13-420B-B2749982E53D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15F440-CA60-3C80-A985-510AAB3ECCD8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C502737-EB43-C901-1CF2-1ACA9BD82E7B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4D5B1-F536-829D-046E-9C6F02F16E79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0DD78B5-6F29-E159-FF22-FB855A3321A3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2EE3405-F512-55B0-E9B0-478B9522F9F0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FC690-3C25-B10D-46EA-C01AA766CC88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0E38C-4169-1783-D784-B8EDD4510A2D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DBF3A8-65C6-07DE-5E47-64885DD205B5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BAC972-F6D9-2232-55DF-F6B6D0EA9A33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30E67A-B404-86AA-D865-F8CFDC2A3754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72F5B0D1-EE30-11CE-7978-99A81EA25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08A9B6-112B-68FF-3936-8A3C99A44B00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Experiments – </a:t>
            </a:r>
            <a:r>
              <a:rPr lang="en-US" altLang="ko-KR" sz="14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evalueation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7AA59A-7D93-C4B2-083A-8068F4E1D26B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B18E22-EA2A-8CF8-C72E-757B18DDB220}"/>
              </a:ext>
            </a:extLst>
          </p:cNvPr>
          <p:cNvSpPr txBox="1"/>
          <p:nvPr/>
        </p:nvSpPr>
        <p:spPr>
          <a:xfrm>
            <a:off x="715318" y="2483003"/>
            <a:ext cx="6790039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평가 지표</a:t>
            </a:r>
            <a:endParaRPr lang="en-US" altLang="ko-KR" b="1" dirty="0">
              <a:highlight>
                <a:srgbClr val="FFFF00"/>
              </a:highlight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EPE(End-Point Error)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예측된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와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ground truth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간의 평균 유클리드 거리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F1-Error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Ground Truth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와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픽셀 이상 차이나는 픽셀의 비율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기존 합성 데이터셋으로 학습된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RAFT, PWC-Net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과 성능 비교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93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8FAA7-B93D-CD67-2B02-DA007A785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D20510-F4E5-607B-F440-1441ED043753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2025.01.08</a:t>
            </a:r>
            <a:endParaRPr lang="ko-KR" altLang="en-US" sz="1700" dirty="0">
              <a:solidFill>
                <a:srgbClr val="6785AE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3C886-B49F-825D-AF39-28EBE6A48986}"/>
              </a:ext>
            </a:extLst>
          </p:cNvPr>
          <p:cNvSpPr txBox="1"/>
          <p:nvPr/>
        </p:nvSpPr>
        <p:spPr>
          <a:xfrm>
            <a:off x="746294" y="2045124"/>
            <a:ext cx="780811" cy="631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1239451">
              <a:defRPr/>
            </a:pPr>
            <a:r>
              <a:rPr lang="en-US" altLang="ko-KR" sz="8000" dirty="0">
                <a:solidFill>
                  <a:schemeClr val="bg1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Ⅰ</a:t>
            </a:r>
            <a:endParaRPr lang="ko-KR" altLang="en-US" sz="8000" dirty="0">
              <a:solidFill>
                <a:schemeClr val="bg1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C7718-2F98-8AD6-5005-D0FCCCDA3E90}"/>
              </a:ext>
            </a:extLst>
          </p:cNvPr>
          <p:cNvSpPr txBox="1"/>
          <p:nvPr/>
        </p:nvSpPr>
        <p:spPr>
          <a:xfrm>
            <a:off x="2094722" y="1919785"/>
            <a:ext cx="9350983" cy="111139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  <a:scene3d>
              <a:camera prst="orthographicFront"/>
              <a:lightRig rig="threePt" dir="t"/>
            </a:scene3d>
            <a:sp3d contourW="6350"/>
          </a:bodyPr>
          <a:lstStyle>
            <a:defPPr>
              <a:defRPr lang="ko-KR"/>
            </a:defPPr>
            <a:lvl1pPr>
              <a:defRPr sz="4000" spc="-100">
                <a:solidFill>
                  <a:srgbClr val="245C7E"/>
                </a:solidFill>
                <a:effectLst>
                  <a:glow rad="127000">
                    <a:schemeClr val="bg1">
                      <a:alpha val="40000"/>
                    </a:schemeClr>
                  </a:glow>
                </a:effectLst>
                <a:latin typeface="Dinmed" pitchFamily="2" charset="0"/>
                <a:ea typeface="Yoon 윤고딕 540_TT" panose="02090603020101020101" pitchFamily="18" charset="-127"/>
              </a:defRPr>
            </a:lvl1pPr>
          </a:lstStyle>
          <a:p>
            <a:pPr defTabSz="1239451"/>
            <a:r>
              <a:rPr lang="en-US" altLang="ko-KR" sz="5140" spc="-135" dirty="0">
                <a:solidFill>
                  <a:schemeClr val="bg1"/>
                </a:solidFill>
                <a:effectLst>
                  <a:glow rad="127000">
                    <a:prstClr val="white">
                      <a:alpha val="16000"/>
                    </a:prstClr>
                  </a:glow>
                </a:effectLst>
                <a:latin typeface="ONE Mobile Title" pitchFamily="2" charset="-127"/>
                <a:ea typeface="ONE Mobile Title" pitchFamily="2" charset="-127"/>
                <a:cs typeface="KoPubWorld돋움체 Bold" panose="00000800000000000000" pitchFamily="2" charset="-127"/>
              </a:rPr>
              <a:t>Abstract &amp;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2D2E5-4BBF-A126-A075-1E5E18388260}"/>
              </a:ext>
            </a:extLst>
          </p:cNvPr>
          <p:cNvSpPr txBox="1"/>
          <p:nvPr/>
        </p:nvSpPr>
        <p:spPr>
          <a:xfrm>
            <a:off x="2094722" y="3110883"/>
            <a:ext cx="1933268" cy="1431867"/>
          </a:xfrm>
          <a:prstGeom prst="rect">
            <a:avLst/>
          </a:prstGeom>
          <a:solidFill>
            <a:schemeClr val="bg1">
              <a:alpha val="14949"/>
            </a:schemeClr>
          </a:solidFill>
          <a:ln w="31750">
            <a:solidFill>
              <a:srgbClr val="6785AE"/>
            </a:solidFill>
          </a:ln>
          <a:effectLst>
            <a:softEdge rad="131277"/>
          </a:effec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chemeClr val="bg1"/>
                </a:solidFill>
                <a:latin typeface="ONE Mobile Title OTF" pitchFamily="2" charset="-127"/>
                <a:ea typeface="ONE Mobile Title OTF" pitchFamily="2" charset="-127"/>
                <a:cs typeface="KoPubWorldDotum Bold" pitchFamily="2" charset="-127"/>
              </a:rPr>
              <a:t>저자</a:t>
            </a:r>
            <a:endParaRPr kumimoji="1" lang="en-US" altLang="ko-KR" sz="2000" b="1" dirty="0">
              <a:solidFill>
                <a:schemeClr val="bg1"/>
              </a:solidFill>
              <a:latin typeface="ONE Mobile Title OTF" pitchFamily="2" charset="-127"/>
              <a:ea typeface="ONE Mobile Title OTF" pitchFamily="2" charset="-127"/>
              <a:cs typeface="KoPubWorldDotum Bold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chemeClr val="bg1"/>
                </a:solidFill>
                <a:latin typeface="ONE Mobile Title OTF" pitchFamily="2" charset="-127"/>
                <a:ea typeface="ONE Mobile Title OTF" pitchFamily="2" charset="-127"/>
                <a:cs typeface="KoPubWorldDotum Bold" pitchFamily="2" charset="-127"/>
              </a:rPr>
              <a:t>연구 배경</a:t>
            </a:r>
            <a:endParaRPr kumimoji="1" lang="en-US" altLang="ko-KR" sz="2000" b="1" dirty="0">
              <a:solidFill>
                <a:schemeClr val="bg1"/>
              </a:solidFill>
              <a:latin typeface="ONE Mobile Title OTF" pitchFamily="2" charset="-127"/>
              <a:ea typeface="ONE Mobile Title OTF" pitchFamily="2" charset="-127"/>
              <a:cs typeface="KoPubWorldDotum Bold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chemeClr val="bg1"/>
                </a:solidFill>
                <a:latin typeface="ONE Mobile Title OTF" pitchFamily="2" charset="-127"/>
                <a:ea typeface="ONE Mobile Title OTF" pitchFamily="2" charset="-127"/>
                <a:cs typeface="KoPubWorldDotum Bold" pitchFamily="2" charset="-127"/>
              </a:rPr>
              <a:t>서론</a:t>
            </a:r>
            <a:endParaRPr kumimoji="1" lang="en-US" altLang="ko-KR" sz="2000" b="1" dirty="0">
              <a:solidFill>
                <a:schemeClr val="bg1"/>
              </a:solidFill>
              <a:latin typeface="ONE Mobile Title OTF" pitchFamily="2" charset="-127"/>
              <a:ea typeface="ONE Mobile Title OTF" pitchFamily="2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157E6-B041-EC55-CF58-154D272F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6D1414A-8044-F07D-0FC9-2C0ABDEBC8B2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461DE-0B6A-8796-2B9D-FC2ABDF6A39B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Results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2FC59-1DEC-2B88-86C1-81A1A00561EE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49B46-601F-7A27-3331-057A1842489A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736690-FF93-A292-AA8D-0F426EA0A1C5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45B95EE-63C4-F1B1-E591-361B142C9486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E7808C-E920-E679-16C9-D59F5997168A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6A2CB9-5CDE-63B4-A45B-4733B68AA8E8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EFA45C-D0A1-91AF-52FB-635CB24FD8EC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3D4DC6-9D6C-2109-2BA6-F4F516EAD981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3E82A7-5A1B-5AA8-2149-65EF01850D7F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9A47E37-569D-0F50-0099-0A524466C6AF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CFE8A3-FC42-E3BB-2EDA-925FB09DADAB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31F57F-CCF8-8085-4005-10E12036C02E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7A9B25-97B2-1E55-F25B-94A8D6A623B0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28D1C44-2448-BC97-61BF-9981ABB1483B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1A617-1196-AE8B-A128-C3ECE60F94E4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D807DD-3FDF-5B90-2A3A-5DBBDEDD63DD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02BD7EE8-BE9A-5C6D-ED1F-EF2756E5C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6491BE6-0CA5-2ACC-8386-A051913E1441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Results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B4640E-6FED-83A1-B9AC-719A509D8332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96B82A-C031-5AE9-7096-8509613BB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340" y="2632646"/>
            <a:ext cx="7673503" cy="30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8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14619-5347-FD6A-09DC-B1CBDA49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CF2A6431-7D03-58BA-EF45-E3D9828AFB5A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44354-3366-2B69-9B3C-E62F0D6E3C9A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Results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9996F-E228-0CB4-3801-646885DB6E1A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E2974-755A-E317-447C-551CF4E4745C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B4816A6-A961-FAF2-455F-616C909CA5ED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8C3F9F-B69C-18A5-CD85-AFEA3CF011CD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7D74DC3-449C-CC98-94AE-A71AD749CC4D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0D441-B2CB-62BF-0B4B-41E3C1A433B7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B515F-DE58-5D0B-BA03-C99F83615F77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7ABF8B-2EC0-9BB8-8D04-35D6ECB6A8B5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73CE24-D567-ED16-4473-014340383B7F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0D35201-C05C-ED4D-4B70-D96B435FF727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0B8F655-8B6A-84A8-0AEB-CD72AF60B4D3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A443D6-1BA5-9DC5-DEED-FC6FF87AC132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46F79-72C6-B560-272E-7D799D32BE53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FD533DD-078D-87DF-6A13-7FDB2FE7575B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57CC8-9E5A-B346-FFAD-3A5C26011565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4D8A0AE-71BD-6BB2-A6AC-E3DE56B47EF6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6DED3C87-336E-8D36-E147-1D5594A28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A37DD0A-61B0-EE0F-CBF6-6C908784B3FA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Results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444DD2-B385-DE45-7EF2-A677570FE45A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5A42D9-CA4A-CBB8-5C39-B654D2A2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453" y="2705671"/>
            <a:ext cx="8393092" cy="29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17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9823A-C503-35EC-3121-4B093049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865F5E4-04DE-ACE6-E034-3251209D9439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6935B-8B0A-5904-AC70-664B018CF30C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Results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E936F-E6A6-D763-8DDD-1F2FDD44488E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6AC98-0165-5509-991E-9F388B253946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E0D98C-C015-AEFE-5C98-6AB6262A098F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59C305-E236-99F3-D933-05388DE40884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06BDDF-199E-C544-27C6-54D894937DBB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1311A-B605-566B-27CF-075743EF1EAB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0C606-CED7-121B-B2C7-794BB9A5B912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7821D6-5F19-E0DB-4F3C-1A49DEA7514D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826E34-DD81-8D93-BB02-FD03D1060519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829D61-3D71-3185-01FE-99A7CC1AC661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E8E8B-3D0D-9FA9-CCEC-9CA55245E136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94763A-8A97-B5B7-2356-B00D12BBB0B6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95A2F9-7C69-BA8A-3EB1-D57FDD75E05E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0ADFAA5-EB22-7611-E4CA-4EFCFFB18CA1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7592D3-9D9A-3766-0A2E-2DE914B5DCFC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9A9704-ECFA-98F7-1950-186694AA2152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319B7F43-720A-0810-6976-41AF54ABAF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76170-6EAC-EB1C-B6A8-D75CA9AE2300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Results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FE720D-04B8-7D24-A80E-EE93EFF8AFE7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04167-C1DB-C7CF-2167-EA9307D8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108" y="2706914"/>
            <a:ext cx="8335782" cy="31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31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F209-9DD2-E6F9-F6DE-6C04C0EB4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3739CB61-8190-D8DD-E6AA-354F33ECB88C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87546-DDDE-3755-5788-56859918AF4A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Results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6DB59-D4BA-D9E7-7DD9-062B16FB76E0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C669B-6F93-6923-8E45-49EE51637AA9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33975A-C5CB-1666-A331-8D4854CCBC01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1C7BA87-7FC0-854F-1F7D-50BD9A973F08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D94EA9-8CFC-8AB5-A5F3-65D0FCD08FC7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33AA31-66AD-1542-7492-76C1D99B3D5E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0D5FD-F075-0F92-9236-AFD1D971F99D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B1D584-EB91-695A-F380-C184F2E6D0AA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DEB25-F6BA-E4B9-32B3-6A59382020AF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E8D4EA4-9177-13EF-5310-CAFDBF50D34D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33CBA79-22F1-5FBA-2ACC-B9B5BB4A7EBA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3A78E-F6B5-C594-1899-B3BB9683987D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71C82-A8F8-B2DE-6993-97FA77B647DC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2CC6A48-E534-EDB5-6FF6-D5AC9DF99247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9236E1-78B3-97F2-4B78-BB31EAA530B4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3E65D8-A210-03F1-9939-61BED5AC4B67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CEE9CBE6-1A77-A27B-177F-BDA67744B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573461B-84DF-2D7F-C922-AB1316CACB64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Results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548B84-643A-13F3-8BF1-08F8D7774481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1026" name="Picture 2" descr="업로드한 이미지">
            <a:extLst>
              <a:ext uri="{FF2B5EF4-FFF2-40B4-BE49-F238E27FC236}">
                <a16:creationId xmlns:a16="http://schemas.microsoft.com/office/drawing/2014/main" id="{70889031-D1AE-2C99-38C9-0D3CD8C9C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2" y="2156375"/>
            <a:ext cx="12078928" cy="46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83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471A-727F-B2A0-DC0E-09F6819F0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49AD728-5631-6016-6F08-4CB7123374D1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A0E59-104C-76DE-F33E-3F6866FC8DE9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Results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8583B-1C7E-EA2F-C847-0A2DA56A7042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159E1-ECD8-7DCE-608B-63375E5C6DA0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6F251D-CF6D-9F54-EAF9-7EFF73FA2FE5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BA88-19CE-B7AB-28D0-AAF17AEB250C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073294E-5885-DC6A-9DFA-F9FF2BDA6B9A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6636B-6E43-ECEC-A1DD-6D854C77DF8E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5C972-0534-909A-BA19-A20070A20CE6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70D12AF-D2F9-F61D-0005-BE57A407D043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C3DDB6-FF92-6B58-1008-D75A5A6C2805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2A5F9C-B32B-745E-4823-8FD012F7D56E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C369F94-718F-0B5E-C8DB-611047D6D8B5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A20B75-E3F2-EE42-4A64-C81222FB8E09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A2A98-C3BA-9946-C91C-08D1AC857E45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A8A2E8-F9A2-B08A-728F-28FD38982470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37E7B-A183-E324-00C3-7C48468750AD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E12215-83CC-C3C7-5B48-8B1F01FAC568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ABDE58B7-1B3B-6E1A-F186-8FF3F282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F0D2234-9BB1-7F19-A29E-740A77A1EDF1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Results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3B0CAB-540F-4064-3278-2EE8F6A18F03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2050" name="Picture 2" descr="업로드한 이미지">
            <a:extLst>
              <a:ext uri="{FF2B5EF4-FFF2-40B4-BE49-F238E27FC236}">
                <a16:creationId xmlns:a16="http://schemas.microsoft.com/office/drawing/2014/main" id="{C079A4B3-8302-C9E9-2A41-5BD6506AE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756" y="2197273"/>
            <a:ext cx="7984671" cy="438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4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6C521-4683-6F23-FD9F-06330DE04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4207AA6-1FC7-4CF1-181F-5F7A5A80F6B2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BD2B0-9F9E-0E3D-E653-7CBEDA501F0D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Results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0A326-303E-0850-7BF2-07D830236644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2EAF7-BE22-044A-3C56-9F9E456105B6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C277E32-BCEF-32DE-D205-3B68B6781879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6A6AC98-EA07-D74A-49CB-04ED51D14607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53A6838-DEF9-3AD1-39B1-63D3E2A7A61D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E7D97-2490-D2BD-A372-C46650AC708F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A9F068-379A-97E2-2184-710B35436CEC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A17CFB-4B6A-C2DB-C466-E18A251A762C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75495-A72B-A8D9-9800-167B48ABC740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F10017-01CF-E0CE-E847-BD232E11F860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DE7B17-88A3-B88F-D738-642C9157A5F0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A476F8-D07E-9726-5B4E-24894BF91FCB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8F48F-932D-ABBA-8D27-E451435F3B42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53019DB-C5A9-0DFF-3A56-8EAE611556D0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FD950D-E7E5-7E3B-CECF-15B359180E16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0BB3376-46F6-B0A2-4A42-D0E458D30E2F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39CC4F4E-5759-12E5-D6EE-F11D58B45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C0A6CD5-5342-1701-6F7E-F4F18940E783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Results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F9C8D3-0DBE-B785-682C-24B83FDD3799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3074" name="Picture 2" descr="업로드한 이미지">
            <a:extLst>
              <a:ext uri="{FF2B5EF4-FFF2-40B4-BE49-F238E27FC236}">
                <a16:creationId xmlns:a16="http://schemas.microsoft.com/office/drawing/2014/main" id="{0FC5CB7E-EDCE-26E1-1755-6AF3157B1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4" b="39206"/>
          <a:stretch/>
        </p:blipFill>
        <p:spPr bwMode="auto">
          <a:xfrm>
            <a:off x="2487287" y="2040808"/>
            <a:ext cx="6644297" cy="44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33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9E032-55AB-D399-958B-617CC6C41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43F80CC2-3DA3-7756-CA05-6144CB82BA8C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76094-DA4C-1372-3694-EC8B322A8DA9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Results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FB3C7-B063-21F3-9B14-54CD8B6F8FB4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E1795-FF9B-FAC3-159D-3162B8B6F184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DF3821-1A88-33F3-1576-C3A1A4A0991B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F20E8DB-861D-8803-B681-DE7D4C6F4B00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D761EE4-0D41-4F1A-C065-35DF1A69BE66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CA27A-990B-503E-9D28-953D8F059355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2185D-1504-A831-9009-F95FEB5508C8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0942128-D442-F7FE-F888-A2580B701970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321EDB-ADE0-B91E-22ED-E3D35C78561E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412CA90-E7D8-0142-310B-CC33CA520929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493610D-29EA-EA24-3FA3-AEE74FC5F7BE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8E221B-AAF1-5E2E-655A-BEC8CDFB5317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0443ED-91C9-77A1-1274-3B4108F9AE01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DE8C204-C3AE-B040-DCA5-0A16184DC04F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C29E57-5402-B9ED-C897-C4EAE46C81A1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62C021-B903-3EAF-F915-FF56469D1F2F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A513C6CC-E6D7-93B2-89AA-46A4C8062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BAA004-4E66-8761-CDF5-AAAF743C39FF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Results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7364A2-2DC1-121B-E850-B5FD7398BDAC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915AA-DEB0-74CE-C834-AF66CE0F2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570" y="2474985"/>
            <a:ext cx="9162857" cy="39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289B0-BF1F-E2F1-609F-814FEA2B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2BCD55BC-996B-6021-1EF6-F659CE80EC1E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A8C06-E4D2-3CB2-FCCA-2D19B764C5AE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Results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C22E7-7584-9BAB-9234-699298CD213B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FC63A-FC9C-C1E9-1846-E87AE3C28075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CE16933-69C7-0FE7-3A94-925056EA2FFD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1CC8FB8-8370-40F0-4129-2CF1EB6EED7E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A4BAA58-C9E2-83B9-C6AB-1125FC5708DF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F30C92-DAD7-658C-DA01-DDA51802D8D3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43EBD-644D-C7B0-A214-CB55E0B43CAD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C9E079E-E68B-3882-8097-CFDF4EDD1487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9B45A8-3D00-F23A-A971-D68103CEECC3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E164854-CA71-8A61-7DE5-7F9BC0AEA91C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5B3F2D-045A-041E-D5E8-486C07B905E3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2E981A-24B9-44D6-A084-9C0B865D5DB2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C5526-9BBB-894E-34D1-D2ACD17F059A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B0CB050-94CD-6951-B467-D46BB6D665DC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3E5A35-2475-575E-FABA-EE427C96E124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F68FED-A52F-7810-3552-9B2B23122D7A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D8A4F174-6063-EB07-95B7-A40AFE1584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143DE0C-E3A1-ACEE-27F4-8CA26DAFA5DE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Results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34EA52-D117-9501-1714-6E3DB761C074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A65656-E569-78F1-2E15-3E0A1093E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376" y="2474985"/>
            <a:ext cx="8171248" cy="33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76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5664-7348-2CF7-CBF7-3E6737A42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D7FC717E-2EB8-77DC-2E5F-991DA3BF1EF4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BCF7E-EE21-0891-9E0F-11D0CE89697D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Results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FA69E-AA03-DA9F-7260-7D23B1B59542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460E4B-BD08-B810-3275-8E6A1F449F71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427620-6BC3-14D3-BFEF-B4FDEA7E331C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B8AC34-C43A-E286-28C4-21EDEBECE9AE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84485DD-CBB7-4CC7-CA0D-476DCE9EB0C3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7E832-48BA-F151-B05C-CB7344C3C941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F6A941-1815-FE6F-82E0-6778DB0834EC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D6848B1-8716-B291-ADFF-9484AAB6203B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3E8A-0DDC-D4D2-E9CA-B9FE6F88BF1E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86DFDE6-F2CB-EAEC-9155-35CBA3D4B06F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8015EC-BAFA-17FC-CC46-9A00DE7506EE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86602-AF00-1B0F-9BD3-D932B4E042DF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077F5-5818-3008-E1DC-3CBD655622AF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B0A679B-CA9E-52B9-CB25-0C5FBBC2147D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6A5A4F-DB0A-00C5-EA65-98600E5DE435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9390277-CAED-7ABE-7121-ECFF789508EC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6A39E266-79D0-47C9-C20D-4D53CFDD6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970BAD3-37AA-54B2-6377-F1C55FFF0D4D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Results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1FD841-AD4D-7B71-25C2-8EC87983BA95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E0B68-5BF0-D07B-324A-DF4682E45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123" y="2325667"/>
            <a:ext cx="8139938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05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A9C61-472A-3DD0-2E58-4BF6FFCE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4593A1A7-9283-9321-B5A6-DDAC2EDF9D8A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95C00-5BCE-E5FA-A232-F2007E30DC2F}"/>
              </a:ext>
            </a:extLst>
          </p:cNvPr>
          <p:cNvSpPr txBox="1"/>
          <p:nvPr/>
        </p:nvSpPr>
        <p:spPr>
          <a:xfrm>
            <a:off x="204352" y="100610"/>
            <a:ext cx="5816740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05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en-US" altLang="ko-KR" sz="36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Conclusion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8F4CA-5FF8-E4BA-E741-EFD361A48F73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921A3-718B-5433-D323-38C84AA363DD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A609DA3-6BD4-8317-A3D0-F4BA42367699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114659C-E977-D003-5AA3-6A6049864075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11B8AA-9742-0C43-0DE0-7A2356788F18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0E73C2-A5E9-AB1F-D18C-9C2D49759D3F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DF434-516C-4E3E-2F59-51FDC39944FB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F39DE33-7BA6-9D55-9851-573B291B5D53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87AB-6C3C-D77D-6915-8915D2517AF2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8196D7F-218A-832B-62C5-DF8803380A55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7599EC-3BAB-4564-2BC6-359ABAA126AD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954E87-573C-2806-30E9-E1B6EDB8A857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3A2832-C465-0193-9402-345CEF5A667D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2AE9A20-618A-8599-6CEB-077FE5B84495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88EFE-5F53-92ED-4267-ACE1670F3F20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E7797C-8B1E-A9A4-5169-399AA6437E79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A43C0BC5-F818-8050-D2D9-877192DC3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2B4924B-8EFA-7A67-D6E0-144F6C0F71ED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Conclusion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56CCAC-0974-592E-B78F-3188BDEDD56E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A145D-BB1C-7A66-E7DE-9299F10A59F5}"/>
              </a:ext>
            </a:extLst>
          </p:cNvPr>
          <p:cNvSpPr txBox="1"/>
          <p:nvPr/>
        </p:nvSpPr>
        <p:spPr>
          <a:xfrm>
            <a:off x="957943" y="2819400"/>
            <a:ext cx="9889246" cy="296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Depthstillation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활용하여 기존 합성 데이터보다 더 양질의 데이터를 효율적으로 얻어낼 수 있었음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타 데이터셋에서의 일반화 성능 또한 뛰어나기 때문에 실제 환경에서의 사용이 용이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단일 이미지와 가상 카메라 움직임만으로 대규모 학습데이터 생성이 가능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한계점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근본적으로는 실제 데이터를 기반으로 하지 않기 때문에 복잡한 장면에서 일부 제한이 있을 수 있음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향후 연구에서 더 다양한 실제 시나리오를 활용할 필요가 있음</a:t>
            </a:r>
          </a:p>
        </p:txBody>
      </p:sp>
    </p:spTree>
    <p:extLst>
      <p:ext uri="{BB962C8B-B14F-4D97-AF65-F5344CB8AC3E}">
        <p14:creationId xmlns:p14="http://schemas.microsoft.com/office/powerpoint/2010/main" val="247974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EA610-00DB-32F1-2A27-5CFA6BF0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63152A-4520-8F7A-F9A2-6A670CA6BBDB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C9C36-1090-A2FA-C880-7ECEAEAD905B}"/>
              </a:ext>
            </a:extLst>
          </p:cNvPr>
          <p:cNvSpPr txBox="1"/>
          <p:nvPr/>
        </p:nvSpPr>
        <p:spPr>
          <a:xfrm>
            <a:off x="204352" y="100610"/>
            <a:ext cx="8218886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Abstract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8519A-4819-BB9A-3C68-7ED7C03BA87B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31249-E868-C95A-CE3B-19009665E82B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36D9F6-4577-3EC5-74D7-D3BAD5D148A0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609219-997B-531C-0DA3-81B6F3F739E1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570572-0C06-B212-F60C-914B3AA9A3B5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C37E5-3CB9-C92B-A562-0FE9A67DAC8C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29E5CB-2C3F-EEF8-327F-965DF50E95C9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29D25-1D35-9610-A247-D614EDB71F21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167DFF-DAB6-6587-4E04-58D07E2DCC20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D4B7AB7-9A4C-B891-9CBD-69321D764377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337B7CB-AB0C-1E3D-14B2-4F6D4FD7B374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4AE78-66B9-D7E7-62D7-8A549CC65D5F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4BF3D-2CF9-9327-FE6E-7F01EB9C1C3F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8DC09F-8D5B-C15C-8B3F-B4B953711AF7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C17BAC-DCD8-0D0B-C8B4-14F6EB08B2D0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625F36-2D48-53C6-A831-B25D7872447F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442E6458-4E11-6627-8E15-1C7CD3B64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2CBCEDF-63FB-E38C-B619-DCB6568D0A60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저자 및 </a:t>
            </a:r>
            <a:r>
              <a:rPr lang="ko-KR" altLang="en-US" sz="1400" dirty="0" err="1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개제년도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B62B36-60F1-032A-1307-59453F2EF49B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7F3ED-CDB1-7607-03CA-CB468A57D4C4}"/>
              </a:ext>
            </a:extLst>
          </p:cNvPr>
          <p:cNvSpPr txBox="1"/>
          <p:nvPr/>
        </p:nvSpPr>
        <p:spPr>
          <a:xfrm>
            <a:off x="1745418" y="3301364"/>
            <a:ext cx="8024003" cy="245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400" dirty="0">
                <a:solidFill>
                  <a:srgbClr val="000000"/>
                </a:solidFill>
                <a:effectLst/>
                <a:latin typeface="Helvetica" pitchFamily="2" charset="0"/>
              </a:rPr>
              <a:t>Department of Computer Science and Engineering (DISI)</a:t>
            </a:r>
          </a:p>
          <a:p>
            <a:pPr algn="ctr"/>
            <a:r>
              <a:rPr lang="en" altLang="ko-KR" sz="2400" dirty="0">
                <a:solidFill>
                  <a:srgbClr val="000000"/>
                </a:solidFill>
                <a:effectLst/>
                <a:latin typeface="Helvetica" pitchFamily="2" charset="0"/>
              </a:rPr>
              <a:t>University of Bologna, Italy</a:t>
            </a:r>
          </a:p>
          <a:p>
            <a:pPr algn="ctr">
              <a:lnSpc>
                <a:spcPct val="150000"/>
              </a:lnSpc>
            </a:pPr>
            <a:endParaRPr lang="en" altLang="ko-KR" dirty="0">
              <a:effectLst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" altLang="ko-KR" sz="1800" dirty="0">
                <a:solidFill>
                  <a:srgbClr val="000000"/>
                </a:solidFill>
                <a:effectLst/>
                <a:latin typeface="Helvetica" pitchFamily="2" charset="0"/>
              </a:rPr>
              <a:t>Filippo </a:t>
            </a:r>
            <a:r>
              <a:rPr lang="en" altLang="ko-KR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Aleotti</a:t>
            </a:r>
            <a:r>
              <a:rPr lang="en" altLang="ko-KR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" altLang="ko-KR" sz="1800" dirty="0">
                <a:solidFill>
                  <a:srgbClr val="000000"/>
                </a:solidFill>
                <a:effectLst/>
                <a:latin typeface="Helvetica" pitchFamily="2" charset="0"/>
              </a:rPr>
              <a:t>Matteo Poggi </a:t>
            </a:r>
            <a:endParaRPr lang="en" altLang="ko-KR" dirty="0">
              <a:effectLst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" altLang="ko-KR" sz="1800" dirty="0">
                <a:solidFill>
                  <a:srgbClr val="000000"/>
                </a:solidFill>
                <a:effectLst/>
                <a:latin typeface="Helvetica" pitchFamily="2" charset="0"/>
              </a:rPr>
              <a:t>Stefano </a:t>
            </a:r>
            <a:r>
              <a:rPr lang="en" altLang="ko-KR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Mattoccia</a:t>
            </a:r>
            <a:endParaRPr lang="en" altLang="ko-KR" dirty="0">
              <a:effectLst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14128-6186-B8B3-A7A6-E2857EE4B9F2}"/>
              </a:ext>
            </a:extLst>
          </p:cNvPr>
          <p:cNvSpPr txBox="1"/>
          <p:nvPr/>
        </p:nvSpPr>
        <p:spPr>
          <a:xfrm>
            <a:off x="4821279" y="2483940"/>
            <a:ext cx="1872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400" dirty="0">
                <a:solidFill>
                  <a:srgbClr val="000000"/>
                </a:solidFill>
                <a:highlight>
                  <a:srgbClr val="00FFFF"/>
                </a:highlight>
                <a:latin typeface="ONE Mobile Title" pitchFamily="2" charset="-127"/>
                <a:ea typeface="ONE Mobile Title" pitchFamily="2" charset="-127"/>
              </a:rPr>
              <a:t>CVPR</a:t>
            </a:r>
            <a:r>
              <a:rPr lang="en" altLang="ko-KR" sz="24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ONE Mobile Title" pitchFamily="2" charset="-127"/>
                <a:ea typeface="ONE Mobile Title" pitchFamily="2" charset="-127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86746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B523C-1E03-A2BE-9A1D-076606175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CAFC205-B00A-CDB0-1734-8C3E1B6A0A04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061F1-8919-204D-1684-942BF2A322EA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Abstract</a:t>
            </a:r>
            <a:r>
              <a:rPr lang="ko-KR" altLang="en-US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4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&amp; Introduction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6693A-48F9-8CDF-5CD0-48E6D8264CD1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02E91-58C1-BA9D-CA1F-3E88F1EDE655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BF677D4-7024-934C-9381-ECD286404B37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B5150FF-E0DE-67E3-D829-392B011903E0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46D4F18-76EF-E2E9-3799-45A8F662E9BE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83EDB-7A92-E963-3081-C319649C8DA2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E708F-6E33-BD28-D898-4B6DFDE22EE5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6D00336-A0BE-2756-D74B-55A05BFA7F39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8C67E-DCCE-4334-94A0-C7BA39B4F46D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3736D83-7BE7-CFA4-E68E-E84069DEE929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5A4EC90-DE59-1464-DD61-D2C0245E9EBC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A0B786-61E7-5268-C084-0E4B719790BD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FF7E53-48AD-A2BB-1C6C-95A66E328A39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39054D0-B3B6-EDB4-DC9A-DE4DB6F9828F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299A31-87F6-55CB-922E-D6E2891C0A20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0BE23C0-9EED-4DA5-AFB6-4996BCBB24EF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1B1CA289-D98F-6C74-DE14-4DFD8907F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AC880FD-DB6A-700E-6651-CE8D203C03E7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연구 배경</a:t>
            </a: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5D5F56-5379-112E-8D15-A58CF11329BC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4CA53C-0693-812C-57FA-548DBFC01048}"/>
              </a:ext>
            </a:extLst>
          </p:cNvPr>
          <p:cNvSpPr txBox="1"/>
          <p:nvPr/>
        </p:nvSpPr>
        <p:spPr>
          <a:xfrm>
            <a:off x="715318" y="4382641"/>
            <a:ext cx="11096444" cy="208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기존의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학습을 위한 데이터셋 확보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합성 데이터셋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Synthetic Dataset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은 실제 데이터와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domain shift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 있어 일반화 성능이 떨어짐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Synthetic Dataset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: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실제 데이터를 얻기 어려운 상황에서 모델을 학습시키기 위해 인위적으로 생성된 데이터 </a:t>
            </a:r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라벨이 없는 원천 비디오 데이터는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라벨링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및 학습에 한계가 있음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깊이 센서 </a:t>
            </a:r>
            <a:r>
              <a:rPr lang="en-US" altLang="ko-KR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LiDAR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사용하더라도 수동 조정이 필수적이기 때문에 비효율적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77D3C-2B99-51E1-ED49-0C9A301491AD}"/>
              </a:ext>
            </a:extLst>
          </p:cNvPr>
          <p:cNvSpPr txBox="1"/>
          <p:nvPr/>
        </p:nvSpPr>
        <p:spPr>
          <a:xfrm>
            <a:off x="663166" y="2474985"/>
            <a:ext cx="11096444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</a:t>
            </a:r>
            <a:r>
              <a:rPr lang="ko-KR" altLang="en-US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Flow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비디오 프레임 간 픽셀 단위 움직임을 추정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추적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행동 인식 등 고차원 작업의 기반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Occlusions, motion blur, lack of texture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등의 문제가 있어 대량의 데이터셋이 필요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523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DECA3-156D-03C8-BD8E-EDF943A6D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98F40825-B23F-AECA-E484-0367E57C1673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5A9E8-5BDD-464A-3191-CA420E819480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Abstract</a:t>
            </a:r>
            <a:r>
              <a:rPr lang="ko-KR" altLang="en-US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4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&amp; Introduction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4E7A3-095D-D076-1783-22A937C094A1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1BAC5-6D6E-C0A9-671B-29BCF56197DC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9CA75E-5EEC-3D9A-B3CA-EDDA0D3B8EB7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58EC33C-C22F-5AD2-BBE2-D5BCF5CF071C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25F279F-F9E2-B9CD-800A-46A27C1CD840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8BBE0-DE6A-5741-69CC-20657940E1D5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5073D-0870-BA4C-D83C-2B7261307632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42E1601-6121-8D51-2194-E2321C918B26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24015-C33B-5EF2-C444-3BB4F0260118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49760EE-7D60-7DDC-9A1E-9D787B2D25A0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85BEF2F-08D3-2EE8-454E-F01C6088E2B5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4DFBC9-252A-0A28-FCE6-017C8E043BF2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C17AA8-3DDE-440C-1038-C0D166CDCD07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B6F718-B8DD-0702-6DB6-0616F2C0FD8F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EAC99-C7A7-57ED-48B8-E94BA6678E47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3BF3E9-0261-03F8-8B7E-F15852DBAE39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3CBDE6F6-3D7C-C9BE-4457-5FBD762B74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F440E96-1941-D845-B837-37D2273BCBDC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제안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A9E9A1-F008-B523-E61F-CE2E0C96BF16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2B0EE6-B40E-5D48-9113-1A0373D86254}"/>
              </a:ext>
            </a:extLst>
          </p:cNvPr>
          <p:cNvSpPr txBox="1"/>
          <p:nvPr/>
        </p:nvSpPr>
        <p:spPr>
          <a:xfrm>
            <a:off x="663166" y="3052043"/>
            <a:ext cx="11096444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본 논문에서는 </a:t>
            </a:r>
            <a:r>
              <a:rPr lang="en-US" altLang="ko-KR" sz="2000" dirty="0" err="1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Depthstillation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이라는 새로운 프레임워크를 제시</a:t>
            </a:r>
            <a:endParaRPr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단일 실제 이미지에서 깊이 추정 네트워크를 사용</a:t>
            </a:r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해당 장면의 </a:t>
            </a:r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3D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포인트 클라우드 사용</a:t>
            </a:r>
            <a:endParaRPr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가상 카메라를 이동시켜 새로운 뷰를 생성</a:t>
            </a:r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이에 대응하는 </a:t>
            </a:r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 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필드 생성</a:t>
            </a:r>
            <a:endParaRPr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라벨이 없는 비디오나 합성 데이터셋에 의존하지 않고 대량의 </a:t>
            </a:r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Ground Truth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데이터를 확보 가능</a:t>
            </a:r>
            <a:endParaRPr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65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B6EA-2442-FA9E-3BED-7FEEF6D6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91E56B7B-955C-2FBF-C97D-F7989F2A5E9E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04E78-4C15-1B86-6423-030F3EECD09F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Abstract</a:t>
            </a:r>
            <a:r>
              <a:rPr lang="ko-KR" altLang="en-US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4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&amp; Introduction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87B49-2379-6CBF-C9B0-6DC2CE4A6648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EBE78-E5FE-83B0-C34D-D58AED5D5E48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C0221E-A64C-CED7-A0B9-0242241B743C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7DEE3FF-A1F1-074D-2D29-EDB25635F73A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75BDC1-19DD-B3DE-BFFD-0BA01249D9D8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1D023C-D648-E920-50F5-28D581376A38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D0E1C-F488-53E6-DD62-3CC1183D3CAB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3868908-62AF-6944-A5F1-C7819726A529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6C0F9-1FC1-C689-FBEC-864244E06142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C26D031-8AB0-B84C-BF47-B2D3D4EC2958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9F941A1-8605-2A13-A1F2-DF6391D6C10E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9219D-3BEA-BF29-0C90-0C6DF674550A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FA884B-3284-F1B6-C244-87FDC31290E5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F5CB6A0-A86A-F239-1014-96C41314F600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230508-40E9-FD37-B2A5-70144502395E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570C49F-6F53-A2F9-2FE5-F1AE8FF754D8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24703F78-3481-6352-4174-F9CA90607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8286011-D788-3E0B-6549-71B415472F2D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제안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6FD890-E463-BC19-A6C4-05BFDE9444AD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50D49-9DA8-F438-51F1-C05C89B3C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922" y="2091420"/>
            <a:ext cx="7566153" cy="431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3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D45B-D241-AE0E-901F-AF585928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A2F5CC-EA97-56B3-DF24-B6FD5D7AF075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2025.01.08</a:t>
            </a:r>
            <a:endParaRPr lang="ko-KR" altLang="en-US" sz="1700" dirty="0">
              <a:solidFill>
                <a:srgbClr val="6785AE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3ACAD-F9B4-6AEA-BB4C-60AFED752EE6}"/>
              </a:ext>
            </a:extLst>
          </p:cNvPr>
          <p:cNvSpPr txBox="1"/>
          <p:nvPr/>
        </p:nvSpPr>
        <p:spPr>
          <a:xfrm>
            <a:off x="2094722" y="3110883"/>
            <a:ext cx="6602964" cy="1893532"/>
          </a:xfrm>
          <a:prstGeom prst="rect">
            <a:avLst/>
          </a:prstGeom>
          <a:solidFill>
            <a:schemeClr val="bg1">
              <a:alpha val="14949"/>
            </a:schemeClr>
          </a:solidFill>
          <a:ln w="31750">
            <a:solidFill>
              <a:srgbClr val="6785AE"/>
            </a:solidFill>
          </a:ln>
          <a:effectLst>
            <a:softEdge rad="131277"/>
          </a:effec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2000" b="1" dirty="0">
                <a:solidFill>
                  <a:schemeClr val="bg1"/>
                </a:solidFill>
                <a:latin typeface="ONE Mobile Title OTF" pitchFamily="2" charset="-127"/>
                <a:ea typeface="ONE Mobile Title OTF" pitchFamily="2" charset="-127"/>
                <a:cs typeface="KoPubWorldDotum Bold" pitchFamily="2" charset="-127"/>
              </a:rPr>
              <a:t>Optical Flow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2000" b="1" dirty="0">
                <a:solidFill>
                  <a:schemeClr val="bg1"/>
                </a:solidFill>
                <a:latin typeface="ONE Mobile Title OTF" pitchFamily="2" charset="-127"/>
                <a:ea typeface="ONE Mobile Title OTF" pitchFamily="2" charset="-127"/>
                <a:cs typeface="KoPubWorldDotum Bold" pitchFamily="2" charset="-127"/>
              </a:rPr>
              <a:t>Self supervised Optical Flow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2000" b="1" dirty="0">
                <a:solidFill>
                  <a:schemeClr val="bg1"/>
                </a:solidFill>
                <a:latin typeface="ONE Mobile Title OTF" pitchFamily="2" charset="-127"/>
                <a:ea typeface="ONE Mobile Title OTF" pitchFamily="2" charset="-127"/>
                <a:cs typeface="KoPubWorldDotum Bold" pitchFamily="2" charset="-127"/>
              </a:rPr>
              <a:t>Single image depth estimation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2000" b="1" dirty="0">
                <a:solidFill>
                  <a:schemeClr val="bg1"/>
                </a:solidFill>
                <a:latin typeface="ONE Mobile Title OTF" pitchFamily="2" charset="-127"/>
                <a:ea typeface="ONE Mobile Title OTF" pitchFamily="2" charset="-127"/>
                <a:cs typeface="KoPubWorldDotum Bold" pitchFamily="2" charset="-127"/>
              </a:rPr>
              <a:t>View Synthesis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716B3-DFBB-4CBB-C516-E8E93085A155}"/>
              </a:ext>
            </a:extLst>
          </p:cNvPr>
          <p:cNvSpPr txBox="1"/>
          <p:nvPr/>
        </p:nvSpPr>
        <p:spPr>
          <a:xfrm>
            <a:off x="710254" y="1732492"/>
            <a:ext cx="780811" cy="631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1239451">
              <a:defRPr/>
            </a:pPr>
            <a:r>
              <a:rPr lang="en-US" altLang="ko-KR" sz="8000" dirty="0">
                <a:solidFill>
                  <a:schemeClr val="bg1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Ⅱ</a:t>
            </a:r>
            <a:endParaRPr lang="ko-KR" altLang="en-US" sz="8000" dirty="0">
              <a:solidFill>
                <a:schemeClr val="bg1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51473-73A3-A572-4A4E-5A769B7910A9}"/>
              </a:ext>
            </a:extLst>
          </p:cNvPr>
          <p:cNvSpPr txBox="1"/>
          <p:nvPr/>
        </p:nvSpPr>
        <p:spPr>
          <a:xfrm>
            <a:off x="2058683" y="1607153"/>
            <a:ext cx="8758536" cy="111139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  <a:scene3d>
              <a:camera prst="orthographicFront"/>
              <a:lightRig rig="threePt" dir="t"/>
            </a:scene3d>
            <a:sp3d contourW="6350"/>
          </a:bodyPr>
          <a:lstStyle>
            <a:defPPr>
              <a:defRPr lang="ko-KR"/>
            </a:defPPr>
            <a:lvl1pPr>
              <a:defRPr sz="4000" spc="-100">
                <a:solidFill>
                  <a:srgbClr val="245C7E"/>
                </a:solidFill>
                <a:effectLst>
                  <a:glow rad="127000">
                    <a:schemeClr val="bg1">
                      <a:alpha val="40000"/>
                    </a:schemeClr>
                  </a:glow>
                </a:effectLst>
                <a:latin typeface="Dinmed" pitchFamily="2" charset="0"/>
                <a:ea typeface="Yoon 윤고딕 540_TT" panose="02090603020101020101" pitchFamily="18" charset="-127"/>
              </a:defRPr>
            </a:lvl1pPr>
          </a:lstStyle>
          <a:p>
            <a:pPr defTabSz="1239451"/>
            <a:r>
              <a:rPr lang="en-US" altLang="ko-KR" sz="5140" spc="-135" dirty="0">
                <a:solidFill>
                  <a:schemeClr val="bg1"/>
                </a:solidFill>
                <a:effectLst>
                  <a:glow rad="127000">
                    <a:prstClr val="white">
                      <a:alpha val="16000"/>
                    </a:prstClr>
                  </a:glow>
                </a:effectLst>
                <a:latin typeface="ONE Mobile Title" pitchFamily="2" charset="-127"/>
                <a:ea typeface="ONE Mobile Title" pitchFamily="2" charset="-127"/>
                <a:cs typeface="KoPubWorld돋움체 Bold" panose="00000800000000000000" pitchFamily="2" charset="-127"/>
              </a:rPr>
              <a:t>Related Work &amp; Method</a:t>
            </a:r>
            <a:endParaRPr lang="ko-KR" altLang="en-US" sz="5140" spc="-135" dirty="0">
              <a:solidFill>
                <a:schemeClr val="bg1"/>
              </a:solidFill>
              <a:effectLst>
                <a:glow rad="127000">
                  <a:prstClr val="white">
                    <a:alpha val="16000"/>
                  </a:prstClr>
                </a:glow>
              </a:effectLst>
              <a:latin typeface="ONE Mobile Title" pitchFamily="2" charset="-127"/>
              <a:ea typeface="ONE Mobile Title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97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3EA2E-C01A-CFAF-D5DB-E27273B90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CFEDB82-A807-774F-C81D-583BBFFD34EF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61555-0083-E91A-0D87-EA1E0E400899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  <a:r>
              <a:rPr lang="ko-KR" altLang="en-US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Related Work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F6580-1B3C-6FB4-BF46-D8AD080FCE3C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5F301-5976-8AF3-BF82-07011784B0A8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238705D-270A-9A4C-455D-51166A374584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9312EA-75CD-AB97-2526-3AB4FB73F25B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DEACBEA-7D01-DB42-9852-4D5DDB021129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538141-7ECD-E2F4-7D98-0AB655B6D42C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66A28-EB3D-F85D-5813-7451E4AF95A7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5A3958-E9D7-3A54-8F68-C3A2D2231CDC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310E5-41F6-DB9D-4FA4-C09AC173DD43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534D0C5-2A61-968E-F5A6-E81DB6B7FD32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B9424C8-09E7-3F09-918E-5B67CFD5775C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971AD-7632-EF18-7CC7-AD523A66500C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C3F44-B24C-B430-8799-B39565A7235D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A61CB4-0466-5434-5855-F8209E7233DD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5CEFE0-6D64-A15A-CDEF-E024FEADADD1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CF5A0C1-E6F2-18F6-69E1-10930CB9338C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94412B08-74C4-92B7-7825-1BF2A6AE7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E6D06ED-F226-7DBA-8710-DEADA6ED59E2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Optical flow – Energy Minimization Models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F3BE8B-1437-0D09-7463-8C2BF0FD993D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0D422-E85D-73AD-28C4-1E74B4BB99C9}"/>
              </a:ext>
            </a:extLst>
          </p:cNvPr>
          <p:cNvSpPr txBox="1"/>
          <p:nvPr/>
        </p:nvSpPr>
        <p:spPr>
          <a:xfrm>
            <a:off x="663166" y="2426490"/>
            <a:ext cx="128179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에너지 최소화 모델 </a:t>
            </a:r>
            <a:r>
              <a:rPr lang="en" altLang="ko-KR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Energy Minimization Models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초기 </a:t>
            </a:r>
            <a:r>
              <a:rPr lang="en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연구는 </a:t>
            </a:r>
            <a:r>
              <a:rPr lang="en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Variational Framework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사용하여 에너지 최적화를 통해 픽셀의 움직임을 계산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데이터 항</a:t>
            </a:r>
            <a:r>
              <a:rPr lang="en-US" altLang="ko-KR" sz="1600" b="1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R" sz="1600" b="1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Data Term</a:t>
            </a:r>
            <a:r>
              <a:rPr lang="en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두 프레임 간 픽셀의 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RGB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값 </a:t>
            </a:r>
            <a:r>
              <a:rPr lang="ko-KR" altLang="en-US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일치율</a:t>
            </a:r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정규화 항</a:t>
            </a:r>
            <a:r>
              <a:rPr lang="en-US" altLang="ko-KR" sz="1600" b="1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R" sz="1600" b="1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Regularization Term</a:t>
            </a:r>
            <a:r>
              <a:rPr lang="en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움직이는 픽셀의 주변 픽셀 또한 비슷한 방향으로 </a:t>
            </a:r>
            <a:r>
              <a:rPr lang="ko-KR" altLang="en-US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움직인하는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가정 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&gt;&gt;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움직임의 부드러움</a:t>
            </a:r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47B6E-711F-EF5A-CB90-A2719D7535F0}"/>
              </a:ext>
            </a:extLst>
          </p:cNvPr>
          <p:cNvSpPr txBox="1"/>
          <p:nvPr/>
        </p:nvSpPr>
        <p:spPr>
          <a:xfrm>
            <a:off x="708495" y="4302029"/>
            <a:ext cx="12817928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장점</a:t>
            </a:r>
            <a:endParaRPr lang="en-US" altLang="ko-KR" b="1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추정된 픽셀 움직임의 부드러움 향상          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한계</a:t>
            </a:r>
            <a:r>
              <a:rPr lang="ko-KR" altLang="en-US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점</a:t>
            </a:r>
            <a:endParaRPr lang="en-US" altLang="ko-KR" b="1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이러한 최적화 기반 방법은 계산 속도가 느리고 대규모 데이터에서 비효율적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24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3ACF0-42A0-43BE-F197-00163E9C5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6AB09058-7AB5-1D8C-6737-B71B284E3949}"/>
              </a:ext>
            </a:extLst>
          </p:cNvPr>
          <p:cNvSpPr/>
          <p:nvPr/>
        </p:nvSpPr>
        <p:spPr>
          <a:xfrm>
            <a:off x="663166" y="1408800"/>
            <a:ext cx="10865667" cy="419652"/>
          </a:xfrm>
          <a:prstGeom prst="roundRect">
            <a:avLst>
              <a:gd name="adj" fmla="val 50000"/>
            </a:avLst>
          </a:prstGeom>
          <a:solidFill>
            <a:srgbClr val="243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8CA59-76B2-B3CB-6788-A944C5958929}"/>
              </a:ext>
            </a:extLst>
          </p:cNvPr>
          <p:cNvSpPr txBox="1"/>
          <p:nvPr/>
        </p:nvSpPr>
        <p:spPr>
          <a:xfrm>
            <a:off x="204351" y="100610"/>
            <a:ext cx="787464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  <a:r>
              <a:rPr lang="ko-KR" altLang="en-US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3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Related Work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722D-4557-FBDA-0DF5-4D0145DCDE96}"/>
              </a:ext>
            </a:extLst>
          </p:cNvPr>
          <p:cNvSpPr txBox="1"/>
          <p:nvPr/>
        </p:nvSpPr>
        <p:spPr>
          <a:xfrm>
            <a:off x="840847" y="-11947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CC374-C9F5-FE1F-69C9-EA36088A8CAD}"/>
              </a:ext>
            </a:extLst>
          </p:cNvPr>
          <p:cNvSpPr txBox="1"/>
          <p:nvPr/>
        </p:nvSpPr>
        <p:spPr>
          <a:xfrm>
            <a:off x="1685319" y="-11947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D92846-7366-B086-32B8-F5AAE75A91E1}"/>
              </a:ext>
            </a:extLst>
          </p:cNvPr>
          <p:cNvSpPr/>
          <p:nvPr/>
        </p:nvSpPr>
        <p:spPr>
          <a:xfrm>
            <a:off x="1006339" y="-889655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AE8412-1F26-DBF3-B1A2-C4A28F909A92}"/>
              </a:ext>
            </a:extLst>
          </p:cNvPr>
          <p:cNvSpPr/>
          <p:nvPr/>
        </p:nvSpPr>
        <p:spPr>
          <a:xfrm>
            <a:off x="1846497" y="-889655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A3880DC-EA3C-B1DD-54D5-63101E1F598D}"/>
              </a:ext>
            </a:extLst>
          </p:cNvPr>
          <p:cNvSpPr/>
          <p:nvPr/>
        </p:nvSpPr>
        <p:spPr>
          <a:xfrm>
            <a:off x="3464591" y="-190183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C6D999-DDF5-F39A-F13D-5E56A6F8F2B8}"/>
              </a:ext>
            </a:extLst>
          </p:cNvPr>
          <p:cNvSpPr txBox="1"/>
          <p:nvPr/>
        </p:nvSpPr>
        <p:spPr>
          <a:xfrm>
            <a:off x="3324114" y="-2206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E3505C-23C6-3B28-7517-B6DC175B66EB}"/>
              </a:ext>
            </a:extLst>
          </p:cNvPr>
          <p:cNvSpPr txBox="1"/>
          <p:nvPr/>
        </p:nvSpPr>
        <p:spPr>
          <a:xfrm>
            <a:off x="1715922" y="-2206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B064BB-B077-9FFB-7C8D-F460F3097C32}"/>
              </a:ext>
            </a:extLst>
          </p:cNvPr>
          <p:cNvSpPr/>
          <p:nvPr/>
        </p:nvSpPr>
        <p:spPr>
          <a:xfrm>
            <a:off x="1832797" y="-190183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12FA20-28BA-269E-7E0A-CE26EC3D3A99}"/>
              </a:ext>
            </a:extLst>
          </p:cNvPr>
          <p:cNvSpPr txBox="1"/>
          <p:nvPr/>
        </p:nvSpPr>
        <p:spPr>
          <a:xfrm>
            <a:off x="840847" y="-2206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0B2AF0-7ED8-FEA9-BD2D-66BED44819E8}"/>
              </a:ext>
            </a:extLst>
          </p:cNvPr>
          <p:cNvSpPr/>
          <p:nvPr/>
        </p:nvSpPr>
        <p:spPr>
          <a:xfrm>
            <a:off x="1009556" y="-190183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23E0CE4-183B-4265-EA24-1F644D23A263}"/>
              </a:ext>
            </a:extLst>
          </p:cNvPr>
          <p:cNvSpPr/>
          <p:nvPr/>
        </p:nvSpPr>
        <p:spPr>
          <a:xfrm>
            <a:off x="2666418" y="-190183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BE4FDE-106E-346B-73E4-2BE1BDA8939F}"/>
              </a:ext>
            </a:extLst>
          </p:cNvPr>
          <p:cNvSpPr txBox="1"/>
          <p:nvPr/>
        </p:nvSpPr>
        <p:spPr>
          <a:xfrm>
            <a:off x="2500987" y="-2206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64A32-FA2D-F80B-57F0-82F2DEC5C3B8}"/>
              </a:ext>
            </a:extLst>
          </p:cNvPr>
          <p:cNvSpPr txBox="1"/>
          <p:nvPr/>
        </p:nvSpPr>
        <p:spPr>
          <a:xfrm>
            <a:off x="33546" y="-2206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96D6564-5640-D7D0-7A79-6042EF48DB25}"/>
              </a:ext>
            </a:extLst>
          </p:cNvPr>
          <p:cNvSpPr/>
          <p:nvPr/>
        </p:nvSpPr>
        <p:spPr>
          <a:xfrm>
            <a:off x="174022" y="-190183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2FB709-E903-9BE3-33A3-FD2AB54AAF24}"/>
              </a:ext>
            </a:extLst>
          </p:cNvPr>
          <p:cNvSpPr txBox="1"/>
          <p:nvPr/>
        </p:nvSpPr>
        <p:spPr>
          <a:xfrm>
            <a:off x="33546" y="-11947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E69FFAE-5D60-AF5D-1E44-DC20C2E43191}"/>
              </a:ext>
            </a:extLst>
          </p:cNvPr>
          <p:cNvSpPr/>
          <p:nvPr/>
        </p:nvSpPr>
        <p:spPr>
          <a:xfrm>
            <a:off x="180845" y="-889655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그래픽, 폰트, 디자인, 그림이(가) 표시된 사진&#10;&#10;자동 생성된 설명">
            <a:extLst>
              <a:ext uri="{FF2B5EF4-FFF2-40B4-BE49-F238E27FC236}">
                <a16:creationId xmlns:a16="http://schemas.microsoft.com/office/drawing/2014/main" id="{589A15DF-C7AD-3C26-B9F9-66A216B29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3" y="1145832"/>
            <a:ext cx="622673" cy="622673"/>
          </a:xfrm>
          <a:prstGeom prst="ellipse">
            <a:avLst/>
          </a:prstGeom>
          <a:ln w="19050">
            <a:solidFill>
              <a:srgbClr val="06152C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F5EA2F-7118-1C20-682C-4DD361FBA230}"/>
              </a:ext>
            </a:extLst>
          </p:cNvPr>
          <p:cNvSpPr txBox="1"/>
          <p:nvPr/>
        </p:nvSpPr>
        <p:spPr>
          <a:xfrm>
            <a:off x="1471243" y="1433107"/>
            <a:ext cx="9781644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BDCFF0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Optical flow – Deep Learning based </a:t>
            </a:r>
            <a:endParaRPr lang="ko-KR" altLang="en-US" sz="1400" dirty="0">
              <a:solidFill>
                <a:srgbClr val="FFC00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A8948E-F59B-8F14-04C0-EDA9D232622C}"/>
              </a:ext>
            </a:extLst>
          </p:cNvPr>
          <p:cNvSpPr txBox="1"/>
          <p:nvPr/>
        </p:nvSpPr>
        <p:spPr>
          <a:xfrm>
            <a:off x="11203695" y="6531283"/>
            <a:ext cx="93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ONE Mobile Title OTF" pitchFamily="2" charset="-127"/>
                <a:ea typeface="ONE Mobile Title OTF" pitchFamily="2" charset="-127"/>
              </a:rPr>
              <a:t>7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ONE Mobile Title OTF" pitchFamily="2" charset="-127"/>
              <a:ea typeface="ONE Mobile Title OTF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E406D-7331-AB87-6838-54797814189D}"/>
              </a:ext>
            </a:extLst>
          </p:cNvPr>
          <p:cNvSpPr txBox="1"/>
          <p:nvPr/>
        </p:nvSpPr>
        <p:spPr>
          <a:xfrm>
            <a:off x="663166" y="2170293"/>
            <a:ext cx="12817928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Deep Learning-based Optical Flow</a:t>
            </a:r>
            <a:endParaRPr lang="en" altLang="ko-KR" b="1" dirty="0">
              <a:highlight>
                <a:srgbClr val="FFFF00"/>
              </a:highlight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b="1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FlowNet</a:t>
            </a:r>
            <a:r>
              <a:rPr lang="en" altLang="ko-KR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Dosovitskiy</a:t>
            </a:r>
            <a:r>
              <a:rPr lang="en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2015) &gt;&gt; </a:t>
            </a:r>
            <a:r>
              <a:rPr lang="en" altLang="ko-KR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</a:t>
            </a:r>
            <a:r>
              <a:rPr lang="ko-KR" altLang="en-US" u="sng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예측하기 위한 최초의 </a:t>
            </a:r>
            <a:r>
              <a:rPr lang="en" altLang="ko-KR" b="1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CNN </a:t>
            </a:r>
            <a:r>
              <a:rPr lang="ko-KR" altLang="en-US" b="1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모델</a:t>
            </a:r>
            <a:endParaRPr lang="en-US" altLang="ko-KR" u="sng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합성 데이터셋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FlyingChairs</a:t>
            </a:r>
            <a:r>
              <a:rPr lang="en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사용하여 학습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기존 최적화 기반 모델에 비해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속도와 정확도를 향상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RAFT</a:t>
            </a:r>
            <a:r>
              <a:rPr lang="en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(Teed, 2020) &gt;&gt; </a:t>
            </a:r>
            <a:r>
              <a:rPr lang="ko-KR" altLang="en-US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최신 </a:t>
            </a:r>
            <a:r>
              <a:rPr lang="en" altLang="ko-KR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SOTA</a:t>
            </a:r>
            <a:r>
              <a:rPr lang="ko-KR" altLang="en-US" u="sng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달성 모델</a:t>
            </a:r>
            <a:endParaRPr lang="en-US" altLang="ko-KR" u="sng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모든 픽셀 쌍의 상호작용을 반복적으로 계산하여 정확도를 극대화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기존 </a:t>
            </a:r>
            <a:r>
              <a:rPr lang="en-US" altLang="ko-KR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DL</a:t>
            </a:r>
            <a:r>
              <a:rPr lang="ko-KR" altLang="en-US" b="1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기반 연구의 한계</a:t>
            </a:r>
            <a:endParaRPr lang="en-US" altLang="ko-KR" b="1" dirty="0">
              <a:highlight>
                <a:srgbClr val="FFFF00"/>
              </a:highlight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대부분의 딥러닝 기반 </a:t>
            </a:r>
            <a:r>
              <a:rPr lang="en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Optical Flow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모델은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합성 데이터셋을 사용하여 학습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일반화 성능이 낮으며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domain 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shift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문제가 존재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29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2233</Words>
  <Application>Microsoft Macintosh PowerPoint</Application>
  <PresentationFormat>와이드스크린</PresentationFormat>
  <Paragraphs>510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ONE Mobile Title</vt:lpstr>
      <vt:lpstr>Wingdings</vt:lpstr>
      <vt:lpstr>ONE 모바일고딕 Title</vt:lpstr>
      <vt:lpstr>KoPubWorld바탕체 Medium</vt:lpstr>
      <vt:lpstr>맑은 고딕</vt:lpstr>
      <vt:lpstr>KOPUBWORLDDOTUM MEDIUM</vt:lpstr>
      <vt:lpstr>ONE Mobile Title OTF</vt:lpstr>
      <vt:lpstr>Arial</vt:lpstr>
      <vt:lpstr>Helvetica</vt:lpstr>
      <vt:lpstr>KOPUBWORLDDOTUM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.</dc:creator>
  <cp:lastModifiedBy>3075</cp:lastModifiedBy>
  <cp:revision>150</cp:revision>
  <dcterms:created xsi:type="dcterms:W3CDTF">2024-09-19T02:18:42Z</dcterms:created>
  <dcterms:modified xsi:type="dcterms:W3CDTF">2025-01-10T07:38:01Z</dcterms:modified>
</cp:coreProperties>
</file>